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24"/>
  </p:notesMasterIdLst>
  <p:sldIdLst>
    <p:sldId id="278" r:id="rId2"/>
    <p:sldId id="279" r:id="rId3"/>
    <p:sldId id="273" r:id="rId4"/>
    <p:sldId id="261" r:id="rId5"/>
    <p:sldId id="271" r:id="rId6"/>
    <p:sldId id="258" r:id="rId7"/>
    <p:sldId id="262" r:id="rId8"/>
    <p:sldId id="274" r:id="rId9"/>
    <p:sldId id="263" r:id="rId10"/>
    <p:sldId id="264" r:id="rId11"/>
    <p:sldId id="265" r:id="rId12"/>
    <p:sldId id="266" r:id="rId13"/>
    <p:sldId id="283" r:id="rId14"/>
    <p:sldId id="272" r:id="rId15"/>
    <p:sldId id="282" r:id="rId16"/>
    <p:sldId id="268" r:id="rId17"/>
    <p:sldId id="269" r:id="rId18"/>
    <p:sldId id="275" r:id="rId19"/>
    <p:sldId id="270" r:id="rId20"/>
    <p:sldId id="277" r:id="rId21"/>
    <p:sldId id="284"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14" autoAdjust="0"/>
    <p:restoredTop sz="72521" autoAdjust="0"/>
  </p:normalViewPr>
  <p:slideViewPr>
    <p:cSldViewPr snapToGrid="0" snapToObjects="1">
      <p:cViewPr varScale="1">
        <p:scale>
          <a:sx n="72" d="100"/>
          <a:sy n="72" d="100"/>
        </p:scale>
        <p:origin x="-1044"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3D0935-9E96-4EAD-B825-31B02FFA4464}" type="doc">
      <dgm:prSet loTypeId="urn:microsoft.com/office/officeart/2005/8/layout/hierarchy4" loCatId="hierarchy" qsTypeId="urn:microsoft.com/office/officeart/2005/8/quickstyle/simple1" qsCatId="simple" csTypeId="urn:microsoft.com/office/officeart/2005/8/colors/colorful2" csCatId="colorful" phldr="1"/>
      <dgm:spPr/>
      <dgm:t>
        <a:bodyPr/>
        <a:lstStyle/>
        <a:p>
          <a:endParaRPr lang="en-US"/>
        </a:p>
      </dgm:t>
    </dgm:pt>
    <dgm:pt modelId="{0A7DE206-ACAC-491C-8CE6-DF195C62104B}">
      <dgm:prSet phldrT="[Text]">
        <dgm:style>
          <a:lnRef idx="0">
            <a:schemeClr val="accent4"/>
          </a:lnRef>
          <a:fillRef idx="3">
            <a:schemeClr val="accent4"/>
          </a:fillRef>
          <a:effectRef idx="3">
            <a:schemeClr val="accent4"/>
          </a:effectRef>
          <a:fontRef idx="minor">
            <a:schemeClr val="lt1"/>
          </a:fontRef>
        </dgm:style>
      </dgm:prSet>
      <dgm:spPr>
        <a:solidFill>
          <a:schemeClr val="accent1">
            <a:lumMod val="75000"/>
          </a:schemeClr>
        </a:solidFill>
      </dgm:spPr>
      <dgm:t>
        <a:bodyPr/>
        <a:lstStyle/>
        <a:p>
          <a:r>
            <a:t>Engagement</a:t>
          </a:r>
        </a:p>
      </dgm:t>
    </dgm:pt>
    <dgm:pt modelId="{9B61E929-486E-4168-9856-FAB8532B393A}" type="parTrans" cxnId="{A9F08644-A3F3-4F3F-9946-D984FDDB9DA2}">
      <dgm:prSet/>
      <dgm:spPr/>
      <dgm:t>
        <a:bodyPr/>
        <a:lstStyle/>
        <a:p>
          <a:endParaRPr lang="en-US"/>
        </a:p>
      </dgm:t>
    </dgm:pt>
    <dgm:pt modelId="{F2A4E0DC-A2C5-46A4-8EF8-DC3B05817399}" type="sibTrans" cxnId="{A9F08644-A3F3-4F3F-9946-D984FDDB9DA2}">
      <dgm:prSet/>
      <dgm:spPr/>
      <dgm:t>
        <a:bodyPr/>
        <a:lstStyle/>
        <a:p>
          <a:endParaRPr lang="en-US"/>
        </a:p>
      </dgm:t>
    </dgm:pt>
    <dgm:pt modelId="{C074C7B8-B371-4193-B5E5-99400E99CA31}">
      <dgm:prSet phldrT="[Text]">
        <dgm:style>
          <a:lnRef idx="3">
            <a:schemeClr val="lt1"/>
          </a:lnRef>
          <a:fillRef idx="1">
            <a:schemeClr val="accent6"/>
          </a:fillRef>
          <a:effectRef idx="1">
            <a:schemeClr val="accent6"/>
          </a:effectRef>
          <a:fontRef idx="minor">
            <a:schemeClr val="lt1"/>
          </a:fontRef>
        </dgm:style>
      </dgm:prSet>
      <dgm:spPr>
        <a:solidFill>
          <a:schemeClr val="accent1">
            <a:lumMod val="60000"/>
            <a:lumOff val="40000"/>
          </a:schemeClr>
        </a:solidFill>
      </dgm:spPr>
      <dgm:t>
        <a:bodyPr/>
        <a:lstStyle/>
        <a:p>
          <a:r>
            <a:t>Compétences relationnelles</a:t>
          </a:r>
        </a:p>
      </dgm:t>
    </dgm:pt>
    <dgm:pt modelId="{F0C66BBD-6D48-4794-8E45-5A1BCD1B05FC}" type="parTrans" cxnId="{337941AB-D1B0-455F-AEED-CA8BA088CBC4}">
      <dgm:prSet/>
      <dgm:spPr/>
      <dgm:t>
        <a:bodyPr/>
        <a:lstStyle/>
        <a:p>
          <a:endParaRPr lang="en-US"/>
        </a:p>
      </dgm:t>
    </dgm:pt>
    <dgm:pt modelId="{471B5EB3-A348-4AF8-B0B8-DB61B098CEF7}" type="sibTrans" cxnId="{337941AB-D1B0-455F-AEED-CA8BA088CBC4}">
      <dgm:prSet/>
      <dgm:spPr/>
      <dgm:t>
        <a:bodyPr/>
        <a:lstStyle/>
        <a:p>
          <a:endParaRPr lang="en-US"/>
        </a:p>
      </dgm:t>
    </dgm:pt>
    <dgm:pt modelId="{778D3AC5-6B2A-4972-A255-4646AEB87773}">
      <dgm:prSet phldrT="[Text]" custT="1">
        <dgm:style>
          <a:lnRef idx="1">
            <a:schemeClr val="accent6"/>
          </a:lnRef>
          <a:fillRef idx="2">
            <a:schemeClr val="accent6"/>
          </a:fillRef>
          <a:effectRef idx="1">
            <a:schemeClr val="accent6"/>
          </a:effectRef>
          <a:fontRef idx="minor">
            <a:schemeClr val="dk1"/>
          </a:fontRef>
        </dgm:style>
      </dgm:prSet>
      <dgm:spPr>
        <a:solidFill>
          <a:schemeClr val="accent1">
            <a:lumMod val="60000"/>
            <a:lumOff val="40000"/>
          </a:schemeClr>
        </a:solidFill>
      </dgm:spPr>
      <dgm:t>
        <a:bodyPr lIns="0" rIns="0"/>
        <a:lstStyle/>
        <a:p>
          <a:r>
            <a:rPr lang="en-US" sz="1800" b="0" dirty="0"/>
            <a:t>Observation</a:t>
          </a:r>
        </a:p>
      </dgm:t>
    </dgm:pt>
    <dgm:pt modelId="{32EA717A-A653-490C-8207-FE59B5DE1A50}" type="parTrans" cxnId="{FEF695D1-D31A-4441-A297-A04ED390487A}">
      <dgm:prSet/>
      <dgm:spPr/>
      <dgm:t>
        <a:bodyPr/>
        <a:lstStyle/>
        <a:p>
          <a:endParaRPr lang="en-US"/>
        </a:p>
      </dgm:t>
    </dgm:pt>
    <dgm:pt modelId="{9CD76C41-2EFD-4A45-BB05-A3DAC6533F71}" type="sibTrans" cxnId="{FEF695D1-D31A-4441-A297-A04ED390487A}">
      <dgm:prSet/>
      <dgm:spPr/>
      <dgm:t>
        <a:bodyPr/>
        <a:lstStyle/>
        <a:p>
          <a:endParaRPr lang="en-US"/>
        </a:p>
      </dgm:t>
    </dgm:pt>
    <dgm:pt modelId="{D03BC774-552A-4D63-AEB9-1945D78C3F04}">
      <dgm:prSet phldrT="[Text]" custT="1">
        <dgm:style>
          <a:lnRef idx="1">
            <a:schemeClr val="accent6"/>
          </a:lnRef>
          <a:fillRef idx="2">
            <a:schemeClr val="accent6"/>
          </a:fillRef>
          <a:effectRef idx="1">
            <a:schemeClr val="accent6"/>
          </a:effectRef>
          <a:fontRef idx="minor">
            <a:schemeClr val="dk1"/>
          </a:fontRef>
        </dgm:style>
      </dgm:prSet>
      <dgm:spPr>
        <a:solidFill>
          <a:schemeClr val="accent1">
            <a:lumMod val="60000"/>
            <a:lumOff val="40000"/>
          </a:schemeClr>
        </a:solidFill>
      </dgm:spPr>
      <dgm:t>
        <a:bodyPr lIns="0" rIns="0"/>
        <a:lstStyle/>
        <a:p>
          <a:r>
            <a:rPr lang="en-US" sz="1800" b="0" dirty="0"/>
            <a:t>Présence</a:t>
          </a:r>
        </a:p>
      </dgm:t>
    </dgm:pt>
    <dgm:pt modelId="{5899A367-6E7C-4073-B316-CD0C63F730C5}" type="parTrans" cxnId="{2AC21F5C-F415-4E68-87E8-D89ED0B8BAED}">
      <dgm:prSet/>
      <dgm:spPr/>
      <dgm:t>
        <a:bodyPr/>
        <a:lstStyle/>
        <a:p>
          <a:endParaRPr lang="en-US"/>
        </a:p>
      </dgm:t>
    </dgm:pt>
    <dgm:pt modelId="{6C9A39EA-64E8-4863-8701-AA289417413F}" type="sibTrans" cxnId="{2AC21F5C-F415-4E68-87E8-D89ED0B8BAED}">
      <dgm:prSet/>
      <dgm:spPr/>
      <dgm:t>
        <a:bodyPr/>
        <a:lstStyle/>
        <a:p>
          <a:endParaRPr lang="en-US"/>
        </a:p>
      </dgm:t>
    </dgm:pt>
    <dgm:pt modelId="{1408C2C9-1B9A-4EB2-A6ED-AB1ADF715A8F}">
      <dgm:prSet phldrT="[Text]">
        <dgm:style>
          <a:lnRef idx="3">
            <a:schemeClr val="lt1"/>
          </a:lnRef>
          <a:fillRef idx="1">
            <a:schemeClr val="accent1"/>
          </a:fillRef>
          <a:effectRef idx="1">
            <a:schemeClr val="accent1"/>
          </a:effectRef>
          <a:fontRef idx="minor">
            <a:schemeClr val="lt1"/>
          </a:fontRef>
        </dgm:style>
      </dgm:prSet>
      <dgm:spPr/>
      <dgm:t>
        <a:bodyPr/>
        <a:lstStyle/>
        <a:p>
          <a:r>
            <a:t>Qualités relationnelles</a:t>
          </a:r>
        </a:p>
      </dgm:t>
    </dgm:pt>
    <dgm:pt modelId="{FF3760BD-DFB0-4147-A7F7-176E1C4D4BD9}" type="parTrans" cxnId="{656D9B7B-0DC0-4F9D-A302-7E93CFFEFD6D}">
      <dgm:prSet/>
      <dgm:spPr/>
      <dgm:t>
        <a:bodyPr/>
        <a:lstStyle/>
        <a:p>
          <a:endParaRPr lang="en-US"/>
        </a:p>
      </dgm:t>
    </dgm:pt>
    <dgm:pt modelId="{C3DA92A6-9A3C-4587-AC13-6AC68ED167A3}" type="sibTrans" cxnId="{656D9B7B-0DC0-4F9D-A302-7E93CFFEFD6D}">
      <dgm:prSet/>
      <dgm:spPr/>
      <dgm:t>
        <a:bodyPr/>
        <a:lstStyle/>
        <a:p>
          <a:endParaRPr lang="en-US"/>
        </a:p>
      </dgm:t>
    </dgm:pt>
    <dgm:pt modelId="{7D2B256E-134B-4F65-BB42-A127AB0AA54C}">
      <dgm:prSet phldrT="[Text]" custT="1">
        <dgm:style>
          <a:lnRef idx="1">
            <a:schemeClr val="accent1"/>
          </a:lnRef>
          <a:fillRef idx="2">
            <a:schemeClr val="accent1"/>
          </a:fillRef>
          <a:effectRef idx="1">
            <a:schemeClr val="accent1"/>
          </a:effectRef>
          <a:fontRef idx="minor">
            <a:schemeClr val="dk1"/>
          </a:fontRef>
        </dgm:style>
      </dgm:prSet>
      <dgm:spPr/>
      <dgm:t>
        <a:bodyPr lIns="0" rIns="0"/>
        <a:lstStyle/>
        <a:p>
          <a:r>
            <a:rPr lang="en-US" sz="1800" b="0" dirty="0"/>
            <a:t>Chaleur </a:t>
          </a:r>
        </a:p>
      </dgm:t>
    </dgm:pt>
    <dgm:pt modelId="{D44D2790-9514-455E-98B2-D2489E7E2420}" type="parTrans" cxnId="{E4A8731F-D4DC-4A4F-90E2-A95D8D8C94CD}">
      <dgm:prSet/>
      <dgm:spPr/>
      <dgm:t>
        <a:bodyPr/>
        <a:lstStyle/>
        <a:p>
          <a:endParaRPr lang="en-US"/>
        </a:p>
      </dgm:t>
    </dgm:pt>
    <dgm:pt modelId="{C0A03AD0-9488-4A59-8D78-95A5742DD129}" type="sibTrans" cxnId="{E4A8731F-D4DC-4A4F-90E2-A95D8D8C94CD}">
      <dgm:prSet/>
      <dgm:spPr/>
      <dgm:t>
        <a:bodyPr/>
        <a:lstStyle/>
        <a:p>
          <a:endParaRPr lang="en-US"/>
        </a:p>
      </dgm:t>
    </dgm:pt>
    <dgm:pt modelId="{1F410151-AD70-4A8B-8F5A-186F18B0497E}">
      <dgm:prSet phldrT="[Text]" custT="1">
        <dgm:style>
          <a:lnRef idx="1">
            <a:schemeClr val="accent6"/>
          </a:lnRef>
          <a:fillRef idx="2">
            <a:schemeClr val="accent6"/>
          </a:fillRef>
          <a:effectRef idx="1">
            <a:schemeClr val="accent6"/>
          </a:effectRef>
          <a:fontRef idx="minor">
            <a:schemeClr val="dk1"/>
          </a:fontRef>
        </dgm:style>
      </dgm:prSet>
      <dgm:spPr>
        <a:solidFill>
          <a:schemeClr val="accent1">
            <a:lumMod val="60000"/>
            <a:lumOff val="40000"/>
          </a:schemeClr>
        </a:solidFill>
      </dgm:spPr>
      <dgm:t>
        <a:bodyPr lIns="0" rIns="0"/>
        <a:lstStyle/>
        <a:p>
          <a:r>
            <a:rPr lang="en-US" sz="1800" b="0" dirty="0"/>
            <a:t>Écoute</a:t>
          </a:r>
        </a:p>
      </dgm:t>
    </dgm:pt>
    <dgm:pt modelId="{957E8D8E-4C56-400F-B71A-288A45F4C5B5}" type="parTrans" cxnId="{B575E741-DD74-453D-883D-A703FBEE2D1B}">
      <dgm:prSet/>
      <dgm:spPr/>
      <dgm:t>
        <a:bodyPr/>
        <a:lstStyle/>
        <a:p>
          <a:endParaRPr lang="en-US"/>
        </a:p>
      </dgm:t>
    </dgm:pt>
    <dgm:pt modelId="{8147EC1A-2D0C-4699-ADA1-F49406D99BF8}" type="sibTrans" cxnId="{B575E741-DD74-453D-883D-A703FBEE2D1B}">
      <dgm:prSet/>
      <dgm:spPr/>
      <dgm:t>
        <a:bodyPr/>
        <a:lstStyle/>
        <a:p>
          <a:endParaRPr lang="en-US"/>
        </a:p>
      </dgm:t>
    </dgm:pt>
    <dgm:pt modelId="{F4069347-A96B-4FE6-9487-91298864C52C}">
      <dgm:prSet phldrT="[Text]" custT="1">
        <dgm:style>
          <a:lnRef idx="1">
            <a:schemeClr val="accent1"/>
          </a:lnRef>
          <a:fillRef idx="2">
            <a:schemeClr val="accent1"/>
          </a:fillRef>
          <a:effectRef idx="1">
            <a:schemeClr val="accent1"/>
          </a:effectRef>
          <a:fontRef idx="minor">
            <a:schemeClr val="dk1"/>
          </a:fontRef>
        </dgm:style>
      </dgm:prSet>
      <dgm:spPr/>
      <dgm:t>
        <a:bodyPr lIns="0" rIns="0"/>
        <a:lstStyle/>
        <a:p>
          <a:r>
            <a:rPr lang="en-US" sz="1800" b="0" dirty="0"/>
            <a:t>Empathie</a:t>
          </a:r>
        </a:p>
      </dgm:t>
    </dgm:pt>
    <dgm:pt modelId="{6B1B2AEC-F38D-4EB9-B190-10554F8B2E84}" type="parTrans" cxnId="{56E3F3FF-137C-4EC4-B042-830D635D4D14}">
      <dgm:prSet/>
      <dgm:spPr/>
      <dgm:t>
        <a:bodyPr/>
        <a:lstStyle/>
        <a:p>
          <a:endParaRPr lang="en-US"/>
        </a:p>
      </dgm:t>
    </dgm:pt>
    <dgm:pt modelId="{EF5779F3-D00B-4802-86B7-77AD09CE4788}" type="sibTrans" cxnId="{56E3F3FF-137C-4EC4-B042-830D635D4D14}">
      <dgm:prSet/>
      <dgm:spPr/>
      <dgm:t>
        <a:bodyPr/>
        <a:lstStyle/>
        <a:p>
          <a:endParaRPr lang="en-US"/>
        </a:p>
      </dgm:t>
    </dgm:pt>
    <dgm:pt modelId="{C6B58C1D-BBB6-4969-AD6F-2241B115AB16}">
      <dgm:prSet phldrT="[Text]" custT="1">
        <dgm:style>
          <a:lnRef idx="1">
            <a:schemeClr val="accent1"/>
          </a:lnRef>
          <a:fillRef idx="2">
            <a:schemeClr val="accent1"/>
          </a:fillRef>
          <a:effectRef idx="1">
            <a:schemeClr val="accent1"/>
          </a:effectRef>
          <a:fontRef idx="minor">
            <a:schemeClr val="dk1"/>
          </a:fontRef>
        </dgm:style>
      </dgm:prSet>
      <dgm:spPr/>
      <dgm:t>
        <a:bodyPr lIns="0" rIns="0"/>
        <a:lstStyle/>
        <a:p>
          <a:r>
            <a:rPr lang="en-US" sz="1800" b="0" dirty="0"/>
            <a:t>Respect</a:t>
          </a:r>
        </a:p>
      </dgm:t>
    </dgm:pt>
    <dgm:pt modelId="{8AEAE839-7EC5-4010-B180-632D7A8AA0D0}" type="parTrans" cxnId="{5E55A833-247D-489B-B4C2-BD03217EA3BE}">
      <dgm:prSet/>
      <dgm:spPr/>
      <dgm:t>
        <a:bodyPr/>
        <a:lstStyle/>
        <a:p>
          <a:endParaRPr lang="en-US"/>
        </a:p>
      </dgm:t>
    </dgm:pt>
    <dgm:pt modelId="{5786DBC0-AFF9-4B3A-B909-86F9AAF5F1E8}" type="sibTrans" cxnId="{5E55A833-247D-489B-B4C2-BD03217EA3BE}">
      <dgm:prSet/>
      <dgm:spPr/>
      <dgm:t>
        <a:bodyPr/>
        <a:lstStyle/>
        <a:p>
          <a:endParaRPr lang="en-US"/>
        </a:p>
      </dgm:t>
    </dgm:pt>
    <dgm:pt modelId="{D84B829B-3A9B-4A83-82AE-EFC4D4B5B5FA}">
      <dgm:prSet phldrT="[Text]" custT="1">
        <dgm:style>
          <a:lnRef idx="1">
            <a:schemeClr val="accent1"/>
          </a:lnRef>
          <a:fillRef idx="2">
            <a:schemeClr val="accent1"/>
          </a:fillRef>
          <a:effectRef idx="1">
            <a:schemeClr val="accent1"/>
          </a:effectRef>
          <a:fontRef idx="minor">
            <a:schemeClr val="dk1"/>
          </a:fontRef>
        </dgm:style>
      </dgm:prSet>
      <dgm:spPr/>
      <dgm:t>
        <a:bodyPr lIns="0" rIns="0"/>
        <a:lstStyle/>
        <a:p>
          <a:r>
            <a:rPr lang="en-US" sz="1800" b="0" dirty="0"/>
            <a:t>Authenticité</a:t>
          </a:r>
        </a:p>
      </dgm:t>
    </dgm:pt>
    <dgm:pt modelId="{112F7955-5EA7-4680-A232-FA649EE0E3DC}" type="parTrans" cxnId="{8A20ACF8-7973-4787-B25A-AA186CEAEA53}">
      <dgm:prSet/>
      <dgm:spPr/>
      <dgm:t>
        <a:bodyPr/>
        <a:lstStyle/>
        <a:p>
          <a:endParaRPr lang="en-US"/>
        </a:p>
      </dgm:t>
    </dgm:pt>
    <dgm:pt modelId="{17CF8644-54E4-41CF-B708-6CD96B31FF45}" type="sibTrans" cxnId="{8A20ACF8-7973-4787-B25A-AA186CEAEA53}">
      <dgm:prSet/>
      <dgm:spPr/>
      <dgm:t>
        <a:bodyPr/>
        <a:lstStyle/>
        <a:p>
          <a:endParaRPr lang="en-US"/>
        </a:p>
      </dgm:t>
    </dgm:pt>
    <dgm:pt modelId="{E8CAF2E8-F26C-408B-823E-573716766D33}" type="pres">
      <dgm:prSet presAssocID="{7B3D0935-9E96-4EAD-B825-31B02FFA4464}" presName="Name0" presStyleCnt="0">
        <dgm:presLayoutVars>
          <dgm:chPref val="1"/>
          <dgm:dir/>
          <dgm:animOne val="branch"/>
          <dgm:animLvl val="lvl"/>
          <dgm:resizeHandles/>
        </dgm:presLayoutVars>
      </dgm:prSet>
      <dgm:spPr/>
      <dgm:t>
        <a:bodyPr/>
        <a:lstStyle/>
        <a:p>
          <a:endParaRPr lang="bg-BG"/>
        </a:p>
      </dgm:t>
    </dgm:pt>
    <dgm:pt modelId="{A4947A1D-2FE9-4B2E-8BCD-00E2B87F26EC}" type="pres">
      <dgm:prSet presAssocID="{0A7DE206-ACAC-491C-8CE6-DF195C62104B}" presName="vertOne" presStyleCnt="0"/>
      <dgm:spPr/>
    </dgm:pt>
    <dgm:pt modelId="{015A85F6-94FD-4351-AD9F-00974AA8A18D}" type="pres">
      <dgm:prSet presAssocID="{0A7DE206-ACAC-491C-8CE6-DF195C62104B}" presName="txOne" presStyleLbl="node0" presStyleIdx="0" presStyleCnt="1" custLinFactY="-25750" custLinFactNeighborX="794" custLinFactNeighborY="-100000">
        <dgm:presLayoutVars>
          <dgm:chPref val="3"/>
        </dgm:presLayoutVars>
      </dgm:prSet>
      <dgm:spPr/>
      <dgm:t>
        <a:bodyPr/>
        <a:lstStyle/>
        <a:p>
          <a:endParaRPr lang="bg-BG"/>
        </a:p>
      </dgm:t>
    </dgm:pt>
    <dgm:pt modelId="{91A1E594-E2BA-4157-86DC-7F88FF21D3C7}" type="pres">
      <dgm:prSet presAssocID="{0A7DE206-ACAC-491C-8CE6-DF195C62104B}" presName="parTransOne" presStyleCnt="0"/>
      <dgm:spPr/>
    </dgm:pt>
    <dgm:pt modelId="{C52FA1EA-305F-4523-BD92-1799E40D378A}" type="pres">
      <dgm:prSet presAssocID="{0A7DE206-ACAC-491C-8CE6-DF195C62104B}" presName="horzOne" presStyleCnt="0"/>
      <dgm:spPr/>
    </dgm:pt>
    <dgm:pt modelId="{58A9E63F-9BCE-4CD2-A52E-2C05E1F32D40}" type="pres">
      <dgm:prSet presAssocID="{C074C7B8-B371-4193-B5E5-99400E99CA31}" presName="vertTwo" presStyleCnt="0"/>
      <dgm:spPr/>
    </dgm:pt>
    <dgm:pt modelId="{7A567F23-31B0-49AB-B370-986C8E75E253}" type="pres">
      <dgm:prSet presAssocID="{C074C7B8-B371-4193-B5E5-99400E99CA31}" presName="txTwo" presStyleLbl="node2" presStyleIdx="0" presStyleCnt="2">
        <dgm:presLayoutVars>
          <dgm:chPref val="3"/>
        </dgm:presLayoutVars>
      </dgm:prSet>
      <dgm:spPr/>
      <dgm:t>
        <a:bodyPr/>
        <a:lstStyle/>
        <a:p>
          <a:endParaRPr lang="bg-BG"/>
        </a:p>
      </dgm:t>
    </dgm:pt>
    <dgm:pt modelId="{CA98F374-BDDD-47F1-92E8-20A78751564F}" type="pres">
      <dgm:prSet presAssocID="{C074C7B8-B371-4193-B5E5-99400E99CA31}" presName="parTransTwo" presStyleCnt="0"/>
      <dgm:spPr/>
    </dgm:pt>
    <dgm:pt modelId="{F26772B6-2796-46DB-A327-9C95D93E4413}" type="pres">
      <dgm:prSet presAssocID="{C074C7B8-B371-4193-B5E5-99400E99CA31}" presName="horzTwo" presStyleCnt="0"/>
      <dgm:spPr/>
    </dgm:pt>
    <dgm:pt modelId="{B2DAECAC-1068-43A5-922B-72225EFF8B37}" type="pres">
      <dgm:prSet presAssocID="{778D3AC5-6B2A-4972-A255-4646AEB87773}" presName="vertThree" presStyleCnt="0"/>
      <dgm:spPr/>
    </dgm:pt>
    <dgm:pt modelId="{84BD131E-ED51-41DF-8692-FE277AA86D36}" type="pres">
      <dgm:prSet presAssocID="{778D3AC5-6B2A-4972-A255-4646AEB87773}" presName="txThree" presStyleLbl="node3" presStyleIdx="0" presStyleCnt="7">
        <dgm:presLayoutVars>
          <dgm:chPref val="3"/>
        </dgm:presLayoutVars>
      </dgm:prSet>
      <dgm:spPr/>
      <dgm:t>
        <a:bodyPr/>
        <a:lstStyle/>
        <a:p>
          <a:endParaRPr lang="bg-BG"/>
        </a:p>
      </dgm:t>
    </dgm:pt>
    <dgm:pt modelId="{045DD9FD-6A20-4D74-BEC8-2E80F66C690E}" type="pres">
      <dgm:prSet presAssocID="{778D3AC5-6B2A-4972-A255-4646AEB87773}" presName="horzThree" presStyleCnt="0"/>
      <dgm:spPr/>
    </dgm:pt>
    <dgm:pt modelId="{39379AAE-9C9E-4C39-9254-36E6B6509A38}" type="pres">
      <dgm:prSet presAssocID="{9CD76C41-2EFD-4A45-BB05-A3DAC6533F71}" presName="sibSpaceThree" presStyleCnt="0"/>
      <dgm:spPr/>
    </dgm:pt>
    <dgm:pt modelId="{0FDBB00D-F7DE-437F-BEFB-3F8089BB652D}" type="pres">
      <dgm:prSet presAssocID="{D03BC774-552A-4D63-AEB9-1945D78C3F04}" presName="vertThree" presStyleCnt="0"/>
      <dgm:spPr/>
    </dgm:pt>
    <dgm:pt modelId="{84A05398-281F-4CCD-A8A2-6762C6AA527A}" type="pres">
      <dgm:prSet presAssocID="{D03BC774-552A-4D63-AEB9-1945D78C3F04}" presName="txThree" presStyleLbl="node3" presStyleIdx="1" presStyleCnt="7">
        <dgm:presLayoutVars>
          <dgm:chPref val="3"/>
        </dgm:presLayoutVars>
      </dgm:prSet>
      <dgm:spPr/>
      <dgm:t>
        <a:bodyPr/>
        <a:lstStyle/>
        <a:p>
          <a:endParaRPr lang="bg-BG"/>
        </a:p>
      </dgm:t>
    </dgm:pt>
    <dgm:pt modelId="{8E3E701E-96E1-4111-9721-9CEDFD6CB934}" type="pres">
      <dgm:prSet presAssocID="{D03BC774-552A-4D63-AEB9-1945D78C3F04}" presName="horzThree" presStyleCnt="0"/>
      <dgm:spPr/>
    </dgm:pt>
    <dgm:pt modelId="{3C57BD93-016C-4F86-9433-CA4DCECE9D66}" type="pres">
      <dgm:prSet presAssocID="{6C9A39EA-64E8-4863-8701-AA289417413F}" presName="sibSpaceThree" presStyleCnt="0"/>
      <dgm:spPr/>
    </dgm:pt>
    <dgm:pt modelId="{E097956B-B347-4BC5-B20A-F86CA8E08017}" type="pres">
      <dgm:prSet presAssocID="{1F410151-AD70-4A8B-8F5A-186F18B0497E}" presName="vertThree" presStyleCnt="0"/>
      <dgm:spPr/>
    </dgm:pt>
    <dgm:pt modelId="{B72B964F-9080-4C3A-8AD0-180F1F31AF40}" type="pres">
      <dgm:prSet presAssocID="{1F410151-AD70-4A8B-8F5A-186F18B0497E}" presName="txThree" presStyleLbl="node3" presStyleIdx="2" presStyleCnt="7">
        <dgm:presLayoutVars>
          <dgm:chPref val="3"/>
        </dgm:presLayoutVars>
      </dgm:prSet>
      <dgm:spPr/>
      <dgm:t>
        <a:bodyPr/>
        <a:lstStyle/>
        <a:p>
          <a:endParaRPr lang="bg-BG"/>
        </a:p>
      </dgm:t>
    </dgm:pt>
    <dgm:pt modelId="{6DDC524E-076A-49CC-BA85-8B3AB35EC069}" type="pres">
      <dgm:prSet presAssocID="{1F410151-AD70-4A8B-8F5A-186F18B0497E}" presName="horzThree" presStyleCnt="0"/>
      <dgm:spPr/>
    </dgm:pt>
    <dgm:pt modelId="{A7803CA3-51B8-4CB3-BF08-DE5435F8EA90}" type="pres">
      <dgm:prSet presAssocID="{471B5EB3-A348-4AF8-B0B8-DB61B098CEF7}" presName="sibSpaceTwo" presStyleCnt="0"/>
      <dgm:spPr/>
    </dgm:pt>
    <dgm:pt modelId="{8E128032-4C13-454B-AC93-E553D8CC3436}" type="pres">
      <dgm:prSet presAssocID="{1408C2C9-1B9A-4EB2-A6ED-AB1ADF715A8F}" presName="vertTwo" presStyleCnt="0"/>
      <dgm:spPr/>
    </dgm:pt>
    <dgm:pt modelId="{A74F4AC7-77A7-4215-95AC-98991D68591E}" type="pres">
      <dgm:prSet presAssocID="{1408C2C9-1B9A-4EB2-A6ED-AB1ADF715A8F}" presName="txTwo" presStyleLbl="node2" presStyleIdx="1" presStyleCnt="2">
        <dgm:presLayoutVars>
          <dgm:chPref val="3"/>
        </dgm:presLayoutVars>
      </dgm:prSet>
      <dgm:spPr/>
      <dgm:t>
        <a:bodyPr/>
        <a:lstStyle/>
        <a:p>
          <a:endParaRPr lang="bg-BG"/>
        </a:p>
      </dgm:t>
    </dgm:pt>
    <dgm:pt modelId="{672ED5BC-7841-4BA1-A63C-7426622B5580}" type="pres">
      <dgm:prSet presAssocID="{1408C2C9-1B9A-4EB2-A6ED-AB1ADF715A8F}" presName="parTransTwo" presStyleCnt="0"/>
      <dgm:spPr/>
    </dgm:pt>
    <dgm:pt modelId="{7A58F0BB-5D04-4215-97B6-13E694D9CE80}" type="pres">
      <dgm:prSet presAssocID="{1408C2C9-1B9A-4EB2-A6ED-AB1ADF715A8F}" presName="horzTwo" presStyleCnt="0"/>
      <dgm:spPr/>
    </dgm:pt>
    <dgm:pt modelId="{3C5B0D63-7E01-4F02-9E64-67265D7C6442}" type="pres">
      <dgm:prSet presAssocID="{7D2B256E-134B-4F65-BB42-A127AB0AA54C}" presName="vertThree" presStyleCnt="0"/>
      <dgm:spPr/>
    </dgm:pt>
    <dgm:pt modelId="{EF131BE5-78F2-4F5F-9334-ACA066796C03}" type="pres">
      <dgm:prSet presAssocID="{7D2B256E-134B-4F65-BB42-A127AB0AA54C}" presName="txThree" presStyleLbl="node3" presStyleIdx="3" presStyleCnt="7">
        <dgm:presLayoutVars>
          <dgm:chPref val="3"/>
        </dgm:presLayoutVars>
      </dgm:prSet>
      <dgm:spPr/>
      <dgm:t>
        <a:bodyPr/>
        <a:lstStyle/>
        <a:p>
          <a:endParaRPr lang="bg-BG"/>
        </a:p>
      </dgm:t>
    </dgm:pt>
    <dgm:pt modelId="{1299F236-6D48-4425-B58B-ABC0CAE37FA1}" type="pres">
      <dgm:prSet presAssocID="{7D2B256E-134B-4F65-BB42-A127AB0AA54C}" presName="horzThree" presStyleCnt="0"/>
      <dgm:spPr/>
    </dgm:pt>
    <dgm:pt modelId="{C6F6EEBE-3514-4CF8-86C9-923E6BE0AE8D}" type="pres">
      <dgm:prSet presAssocID="{C0A03AD0-9488-4A59-8D78-95A5742DD129}" presName="sibSpaceThree" presStyleCnt="0"/>
      <dgm:spPr/>
    </dgm:pt>
    <dgm:pt modelId="{BF545723-AF13-456E-91DF-4B2C689C5465}" type="pres">
      <dgm:prSet presAssocID="{F4069347-A96B-4FE6-9487-91298864C52C}" presName="vertThree" presStyleCnt="0"/>
      <dgm:spPr/>
    </dgm:pt>
    <dgm:pt modelId="{C019A8F1-6D38-4EA4-8FF9-FBDDED52F966}" type="pres">
      <dgm:prSet presAssocID="{F4069347-A96B-4FE6-9487-91298864C52C}" presName="txThree" presStyleLbl="node3" presStyleIdx="4" presStyleCnt="7">
        <dgm:presLayoutVars>
          <dgm:chPref val="3"/>
        </dgm:presLayoutVars>
      </dgm:prSet>
      <dgm:spPr/>
      <dgm:t>
        <a:bodyPr/>
        <a:lstStyle/>
        <a:p>
          <a:endParaRPr lang="bg-BG"/>
        </a:p>
      </dgm:t>
    </dgm:pt>
    <dgm:pt modelId="{7F410618-2E9D-49D4-9787-64B23C000428}" type="pres">
      <dgm:prSet presAssocID="{F4069347-A96B-4FE6-9487-91298864C52C}" presName="horzThree" presStyleCnt="0"/>
      <dgm:spPr/>
    </dgm:pt>
    <dgm:pt modelId="{D89DB7EC-2379-4C42-A1E4-9641D110A316}" type="pres">
      <dgm:prSet presAssocID="{EF5779F3-D00B-4802-86B7-77AD09CE4788}" presName="sibSpaceThree" presStyleCnt="0"/>
      <dgm:spPr/>
    </dgm:pt>
    <dgm:pt modelId="{F5EB6DCA-D72D-4FC6-9D35-8C8CAA119BFE}" type="pres">
      <dgm:prSet presAssocID="{C6B58C1D-BBB6-4969-AD6F-2241B115AB16}" presName="vertThree" presStyleCnt="0"/>
      <dgm:spPr/>
    </dgm:pt>
    <dgm:pt modelId="{D95C7F85-A027-4371-AD8E-CE883105BD77}" type="pres">
      <dgm:prSet presAssocID="{C6B58C1D-BBB6-4969-AD6F-2241B115AB16}" presName="txThree" presStyleLbl="node3" presStyleIdx="5" presStyleCnt="7">
        <dgm:presLayoutVars>
          <dgm:chPref val="3"/>
        </dgm:presLayoutVars>
      </dgm:prSet>
      <dgm:spPr/>
      <dgm:t>
        <a:bodyPr/>
        <a:lstStyle/>
        <a:p>
          <a:endParaRPr lang="bg-BG"/>
        </a:p>
      </dgm:t>
    </dgm:pt>
    <dgm:pt modelId="{CB899EE2-1AF3-4302-AF26-4EC89049383D}" type="pres">
      <dgm:prSet presAssocID="{C6B58C1D-BBB6-4969-AD6F-2241B115AB16}" presName="horzThree" presStyleCnt="0"/>
      <dgm:spPr/>
    </dgm:pt>
    <dgm:pt modelId="{2C589E6C-C64E-4D9F-9991-D4183ACF338F}" type="pres">
      <dgm:prSet presAssocID="{5786DBC0-AFF9-4B3A-B909-86F9AAF5F1E8}" presName="sibSpaceThree" presStyleCnt="0"/>
      <dgm:spPr/>
    </dgm:pt>
    <dgm:pt modelId="{6A94693C-3A6B-48F3-A6AD-C543BEC81FA8}" type="pres">
      <dgm:prSet presAssocID="{D84B829B-3A9B-4A83-82AE-EFC4D4B5B5FA}" presName="vertThree" presStyleCnt="0"/>
      <dgm:spPr/>
    </dgm:pt>
    <dgm:pt modelId="{2FB53A99-E58D-4FE4-8983-D5AE877C6902}" type="pres">
      <dgm:prSet presAssocID="{D84B829B-3A9B-4A83-82AE-EFC4D4B5B5FA}" presName="txThree" presStyleLbl="node3" presStyleIdx="6" presStyleCnt="7">
        <dgm:presLayoutVars>
          <dgm:chPref val="3"/>
        </dgm:presLayoutVars>
      </dgm:prSet>
      <dgm:spPr/>
      <dgm:t>
        <a:bodyPr/>
        <a:lstStyle/>
        <a:p>
          <a:endParaRPr lang="bg-BG"/>
        </a:p>
      </dgm:t>
    </dgm:pt>
    <dgm:pt modelId="{62AE8E31-F77E-47C7-8D43-83FEB057043F}" type="pres">
      <dgm:prSet presAssocID="{D84B829B-3A9B-4A83-82AE-EFC4D4B5B5FA}" presName="horzThree" presStyleCnt="0"/>
      <dgm:spPr/>
    </dgm:pt>
  </dgm:ptLst>
  <dgm:cxnLst>
    <dgm:cxn modelId="{44124161-113C-49FC-8C84-21CFDCC43D87}" type="presOf" srcId="{C074C7B8-B371-4193-B5E5-99400E99CA31}" destId="{7A567F23-31B0-49AB-B370-986C8E75E253}" srcOrd="0" destOrd="0" presId="urn:microsoft.com/office/officeart/2005/8/layout/hierarchy4"/>
    <dgm:cxn modelId="{F3DEAEC6-E128-41D1-8BD4-192C74C088AB}" type="presOf" srcId="{0A7DE206-ACAC-491C-8CE6-DF195C62104B}" destId="{015A85F6-94FD-4351-AD9F-00974AA8A18D}" srcOrd="0" destOrd="0" presId="urn:microsoft.com/office/officeart/2005/8/layout/hierarchy4"/>
    <dgm:cxn modelId="{FEF695D1-D31A-4441-A297-A04ED390487A}" srcId="{C074C7B8-B371-4193-B5E5-99400E99CA31}" destId="{778D3AC5-6B2A-4972-A255-4646AEB87773}" srcOrd="0" destOrd="0" parTransId="{32EA717A-A653-490C-8207-FE59B5DE1A50}" sibTransId="{9CD76C41-2EFD-4A45-BB05-A3DAC6533F71}"/>
    <dgm:cxn modelId="{32AA56D9-A511-4477-87B9-8E22CB28CAF2}" type="presOf" srcId="{1F410151-AD70-4A8B-8F5A-186F18B0497E}" destId="{B72B964F-9080-4C3A-8AD0-180F1F31AF40}" srcOrd="0" destOrd="0" presId="urn:microsoft.com/office/officeart/2005/8/layout/hierarchy4"/>
    <dgm:cxn modelId="{5E5B65AC-0E74-4FE6-826B-E854F17D6B65}" type="presOf" srcId="{C6B58C1D-BBB6-4969-AD6F-2241B115AB16}" destId="{D95C7F85-A027-4371-AD8E-CE883105BD77}" srcOrd="0" destOrd="0" presId="urn:microsoft.com/office/officeart/2005/8/layout/hierarchy4"/>
    <dgm:cxn modelId="{A9F08644-A3F3-4F3F-9946-D984FDDB9DA2}" srcId="{7B3D0935-9E96-4EAD-B825-31B02FFA4464}" destId="{0A7DE206-ACAC-491C-8CE6-DF195C62104B}" srcOrd="0" destOrd="0" parTransId="{9B61E929-486E-4168-9856-FAB8532B393A}" sibTransId="{F2A4E0DC-A2C5-46A4-8EF8-DC3B05817399}"/>
    <dgm:cxn modelId="{5B73C1A3-520C-4C68-BCD9-2FE6C9A4F201}" type="presOf" srcId="{F4069347-A96B-4FE6-9487-91298864C52C}" destId="{C019A8F1-6D38-4EA4-8FF9-FBDDED52F966}" srcOrd="0" destOrd="0" presId="urn:microsoft.com/office/officeart/2005/8/layout/hierarchy4"/>
    <dgm:cxn modelId="{E4A8731F-D4DC-4A4F-90E2-A95D8D8C94CD}" srcId="{1408C2C9-1B9A-4EB2-A6ED-AB1ADF715A8F}" destId="{7D2B256E-134B-4F65-BB42-A127AB0AA54C}" srcOrd="0" destOrd="0" parTransId="{D44D2790-9514-455E-98B2-D2489E7E2420}" sibTransId="{C0A03AD0-9488-4A59-8D78-95A5742DD129}"/>
    <dgm:cxn modelId="{854D5D12-C29B-49B8-BF92-1AFE72298343}" type="presOf" srcId="{1408C2C9-1B9A-4EB2-A6ED-AB1ADF715A8F}" destId="{A74F4AC7-77A7-4215-95AC-98991D68591E}" srcOrd="0" destOrd="0" presId="urn:microsoft.com/office/officeart/2005/8/layout/hierarchy4"/>
    <dgm:cxn modelId="{337941AB-D1B0-455F-AEED-CA8BA088CBC4}" srcId="{0A7DE206-ACAC-491C-8CE6-DF195C62104B}" destId="{C074C7B8-B371-4193-B5E5-99400E99CA31}" srcOrd="0" destOrd="0" parTransId="{F0C66BBD-6D48-4794-8E45-5A1BCD1B05FC}" sibTransId="{471B5EB3-A348-4AF8-B0B8-DB61B098CEF7}"/>
    <dgm:cxn modelId="{2E14EF1D-F136-43E9-9A6D-EF10C9142E34}" type="presOf" srcId="{778D3AC5-6B2A-4972-A255-4646AEB87773}" destId="{84BD131E-ED51-41DF-8692-FE277AA86D36}" srcOrd="0" destOrd="0" presId="urn:microsoft.com/office/officeart/2005/8/layout/hierarchy4"/>
    <dgm:cxn modelId="{2AC21F5C-F415-4E68-87E8-D89ED0B8BAED}" srcId="{C074C7B8-B371-4193-B5E5-99400E99CA31}" destId="{D03BC774-552A-4D63-AEB9-1945D78C3F04}" srcOrd="1" destOrd="0" parTransId="{5899A367-6E7C-4073-B316-CD0C63F730C5}" sibTransId="{6C9A39EA-64E8-4863-8701-AA289417413F}"/>
    <dgm:cxn modelId="{56E3F3FF-137C-4EC4-B042-830D635D4D14}" srcId="{1408C2C9-1B9A-4EB2-A6ED-AB1ADF715A8F}" destId="{F4069347-A96B-4FE6-9487-91298864C52C}" srcOrd="1" destOrd="0" parTransId="{6B1B2AEC-F38D-4EB9-B190-10554F8B2E84}" sibTransId="{EF5779F3-D00B-4802-86B7-77AD09CE4788}"/>
    <dgm:cxn modelId="{B575E741-DD74-453D-883D-A703FBEE2D1B}" srcId="{C074C7B8-B371-4193-B5E5-99400E99CA31}" destId="{1F410151-AD70-4A8B-8F5A-186F18B0497E}" srcOrd="2" destOrd="0" parTransId="{957E8D8E-4C56-400F-B71A-288A45F4C5B5}" sibTransId="{8147EC1A-2D0C-4699-ADA1-F49406D99BF8}"/>
    <dgm:cxn modelId="{656D9B7B-0DC0-4F9D-A302-7E93CFFEFD6D}" srcId="{0A7DE206-ACAC-491C-8CE6-DF195C62104B}" destId="{1408C2C9-1B9A-4EB2-A6ED-AB1ADF715A8F}" srcOrd="1" destOrd="0" parTransId="{FF3760BD-DFB0-4147-A7F7-176E1C4D4BD9}" sibTransId="{C3DA92A6-9A3C-4587-AC13-6AC68ED167A3}"/>
    <dgm:cxn modelId="{4DE1246C-B153-4D76-A06C-9B53A04BB890}" type="presOf" srcId="{7D2B256E-134B-4F65-BB42-A127AB0AA54C}" destId="{EF131BE5-78F2-4F5F-9334-ACA066796C03}" srcOrd="0" destOrd="0" presId="urn:microsoft.com/office/officeart/2005/8/layout/hierarchy4"/>
    <dgm:cxn modelId="{8A20ACF8-7973-4787-B25A-AA186CEAEA53}" srcId="{1408C2C9-1B9A-4EB2-A6ED-AB1ADF715A8F}" destId="{D84B829B-3A9B-4A83-82AE-EFC4D4B5B5FA}" srcOrd="3" destOrd="0" parTransId="{112F7955-5EA7-4680-A232-FA649EE0E3DC}" sibTransId="{17CF8644-54E4-41CF-B708-6CD96B31FF45}"/>
    <dgm:cxn modelId="{9A1ED8CC-EA61-4646-9331-A192438E24D4}" type="presOf" srcId="{7B3D0935-9E96-4EAD-B825-31B02FFA4464}" destId="{E8CAF2E8-F26C-408B-823E-573716766D33}" srcOrd="0" destOrd="0" presId="urn:microsoft.com/office/officeart/2005/8/layout/hierarchy4"/>
    <dgm:cxn modelId="{85D9537B-DA55-400B-A49A-9FFAB863F576}" type="presOf" srcId="{D84B829B-3A9B-4A83-82AE-EFC4D4B5B5FA}" destId="{2FB53A99-E58D-4FE4-8983-D5AE877C6902}" srcOrd="0" destOrd="0" presId="urn:microsoft.com/office/officeart/2005/8/layout/hierarchy4"/>
    <dgm:cxn modelId="{B17C4980-E91C-421D-ABD4-B3832624410B}" type="presOf" srcId="{D03BC774-552A-4D63-AEB9-1945D78C3F04}" destId="{84A05398-281F-4CCD-A8A2-6762C6AA527A}" srcOrd="0" destOrd="0" presId="urn:microsoft.com/office/officeart/2005/8/layout/hierarchy4"/>
    <dgm:cxn modelId="{5E55A833-247D-489B-B4C2-BD03217EA3BE}" srcId="{1408C2C9-1B9A-4EB2-A6ED-AB1ADF715A8F}" destId="{C6B58C1D-BBB6-4969-AD6F-2241B115AB16}" srcOrd="2" destOrd="0" parTransId="{8AEAE839-7EC5-4010-B180-632D7A8AA0D0}" sibTransId="{5786DBC0-AFF9-4B3A-B909-86F9AAF5F1E8}"/>
    <dgm:cxn modelId="{C833F729-E1A8-4AC9-9FE7-C29969573FF0}" type="presParOf" srcId="{E8CAF2E8-F26C-408B-823E-573716766D33}" destId="{A4947A1D-2FE9-4B2E-8BCD-00E2B87F26EC}" srcOrd="0" destOrd="0" presId="urn:microsoft.com/office/officeart/2005/8/layout/hierarchy4"/>
    <dgm:cxn modelId="{29FDE28D-0ECA-429B-A9B0-FB596B7C843D}" type="presParOf" srcId="{A4947A1D-2FE9-4B2E-8BCD-00E2B87F26EC}" destId="{015A85F6-94FD-4351-AD9F-00974AA8A18D}" srcOrd="0" destOrd="0" presId="urn:microsoft.com/office/officeart/2005/8/layout/hierarchy4"/>
    <dgm:cxn modelId="{0CDA04B9-A2AF-42FC-BD3A-D2D4A969F4E7}" type="presParOf" srcId="{A4947A1D-2FE9-4B2E-8BCD-00E2B87F26EC}" destId="{91A1E594-E2BA-4157-86DC-7F88FF21D3C7}" srcOrd="1" destOrd="0" presId="urn:microsoft.com/office/officeart/2005/8/layout/hierarchy4"/>
    <dgm:cxn modelId="{F4EEF5C9-FCC7-4690-951D-0572F727BFC0}" type="presParOf" srcId="{A4947A1D-2FE9-4B2E-8BCD-00E2B87F26EC}" destId="{C52FA1EA-305F-4523-BD92-1799E40D378A}" srcOrd="2" destOrd="0" presId="urn:microsoft.com/office/officeart/2005/8/layout/hierarchy4"/>
    <dgm:cxn modelId="{E37EDE16-572A-49A7-92E5-3A7CB57BE1FC}" type="presParOf" srcId="{C52FA1EA-305F-4523-BD92-1799E40D378A}" destId="{58A9E63F-9BCE-4CD2-A52E-2C05E1F32D40}" srcOrd="0" destOrd="0" presId="urn:microsoft.com/office/officeart/2005/8/layout/hierarchy4"/>
    <dgm:cxn modelId="{8521AD0A-1E0A-4446-AFD6-E2A975782AEE}" type="presParOf" srcId="{58A9E63F-9BCE-4CD2-A52E-2C05E1F32D40}" destId="{7A567F23-31B0-49AB-B370-986C8E75E253}" srcOrd="0" destOrd="0" presId="urn:microsoft.com/office/officeart/2005/8/layout/hierarchy4"/>
    <dgm:cxn modelId="{18984218-FD97-4057-9F1E-4296D43AA4D6}" type="presParOf" srcId="{58A9E63F-9BCE-4CD2-A52E-2C05E1F32D40}" destId="{CA98F374-BDDD-47F1-92E8-20A78751564F}" srcOrd="1" destOrd="0" presId="urn:microsoft.com/office/officeart/2005/8/layout/hierarchy4"/>
    <dgm:cxn modelId="{18559F64-199B-4F76-9663-648454F8E9DF}" type="presParOf" srcId="{58A9E63F-9BCE-4CD2-A52E-2C05E1F32D40}" destId="{F26772B6-2796-46DB-A327-9C95D93E4413}" srcOrd="2" destOrd="0" presId="urn:microsoft.com/office/officeart/2005/8/layout/hierarchy4"/>
    <dgm:cxn modelId="{3296573B-34CB-429A-ACBC-8E932A8B80F3}" type="presParOf" srcId="{F26772B6-2796-46DB-A327-9C95D93E4413}" destId="{B2DAECAC-1068-43A5-922B-72225EFF8B37}" srcOrd="0" destOrd="0" presId="urn:microsoft.com/office/officeart/2005/8/layout/hierarchy4"/>
    <dgm:cxn modelId="{2E1D5536-4967-4080-9C57-0FC86D5AEBD4}" type="presParOf" srcId="{B2DAECAC-1068-43A5-922B-72225EFF8B37}" destId="{84BD131E-ED51-41DF-8692-FE277AA86D36}" srcOrd="0" destOrd="0" presId="urn:microsoft.com/office/officeart/2005/8/layout/hierarchy4"/>
    <dgm:cxn modelId="{CD2976B0-7A68-4D9D-BE2D-E43F578D6F9D}" type="presParOf" srcId="{B2DAECAC-1068-43A5-922B-72225EFF8B37}" destId="{045DD9FD-6A20-4D74-BEC8-2E80F66C690E}" srcOrd="1" destOrd="0" presId="urn:microsoft.com/office/officeart/2005/8/layout/hierarchy4"/>
    <dgm:cxn modelId="{30681001-B410-4BCB-8A56-C660DDCBE332}" type="presParOf" srcId="{F26772B6-2796-46DB-A327-9C95D93E4413}" destId="{39379AAE-9C9E-4C39-9254-36E6B6509A38}" srcOrd="1" destOrd="0" presId="urn:microsoft.com/office/officeart/2005/8/layout/hierarchy4"/>
    <dgm:cxn modelId="{FE1E3F75-60C8-489A-93BA-C96F1D853BC9}" type="presParOf" srcId="{F26772B6-2796-46DB-A327-9C95D93E4413}" destId="{0FDBB00D-F7DE-437F-BEFB-3F8089BB652D}" srcOrd="2" destOrd="0" presId="urn:microsoft.com/office/officeart/2005/8/layout/hierarchy4"/>
    <dgm:cxn modelId="{EFE74F98-E9FB-4837-98C2-03914E3ED3F7}" type="presParOf" srcId="{0FDBB00D-F7DE-437F-BEFB-3F8089BB652D}" destId="{84A05398-281F-4CCD-A8A2-6762C6AA527A}" srcOrd="0" destOrd="0" presId="urn:microsoft.com/office/officeart/2005/8/layout/hierarchy4"/>
    <dgm:cxn modelId="{7E70FFA8-09CF-488F-949C-6B12583C097D}" type="presParOf" srcId="{0FDBB00D-F7DE-437F-BEFB-3F8089BB652D}" destId="{8E3E701E-96E1-4111-9721-9CEDFD6CB934}" srcOrd="1" destOrd="0" presId="urn:microsoft.com/office/officeart/2005/8/layout/hierarchy4"/>
    <dgm:cxn modelId="{EAC6245D-035E-4BA0-B2FE-24D5FF6992B3}" type="presParOf" srcId="{F26772B6-2796-46DB-A327-9C95D93E4413}" destId="{3C57BD93-016C-4F86-9433-CA4DCECE9D66}" srcOrd="3" destOrd="0" presId="urn:microsoft.com/office/officeart/2005/8/layout/hierarchy4"/>
    <dgm:cxn modelId="{FD564523-CD33-4D25-B7F2-8176411ABE3B}" type="presParOf" srcId="{F26772B6-2796-46DB-A327-9C95D93E4413}" destId="{E097956B-B347-4BC5-B20A-F86CA8E08017}" srcOrd="4" destOrd="0" presId="urn:microsoft.com/office/officeart/2005/8/layout/hierarchy4"/>
    <dgm:cxn modelId="{CA975689-D192-4408-A239-78CAC2021414}" type="presParOf" srcId="{E097956B-B347-4BC5-B20A-F86CA8E08017}" destId="{B72B964F-9080-4C3A-8AD0-180F1F31AF40}" srcOrd="0" destOrd="0" presId="urn:microsoft.com/office/officeart/2005/8/layout/hierarchy4"/>
    <dgm:cxn modelId="{54CD5DEA-D996-4F32-966B-865AFDCBC600}" type="presParOf" srcId="{E097956B-B347-4BC5-B20A-F86CA8E08017}" destId="{6DDC524E-076A-49CC-BA85-8B3AB35EC069}" srcOrd="1" destOrd="0" presId="urn:microsoft.com/office/officeart/2005/8/layout/hierarchy4"/>
    <dgm:cxn modelId="{BE3BB9FA-2EF6-4CC6-84FF-0519DD2AA91B}" type="presParOf" srcId="{C52FA1EA-305F-4523-BD92-1799E40D378A}" destId="{A7803CA3-51B8-4CB3-BF08-DE5435F8EA90}" srcOrd="1" destOrd="0" presId="urn:microsoft.com/office/officeart/2005/8/layout/hierarchy4"/>
    <dgm:cxn modelId="{89C52374-B19C-42DD-A7BA-F0EFBCC44617}" type="presParOf" srcId="{C52FA1EA-305F-4523-BD92-1799E40D378A}" destId="{8E128032-4C13-454B-AC93-E553D8CC3436}" srcOrd="2" destOrd="0" presId="urn:microsoft.com/office/officeart/2005/8/layout/hierarchy4"/>
    <dgm:cxn modelId="{CF90F91A-653D-462B-B271-7EC05BDC0F35}" type="presParOf" srcId="{8E128032-4C13-454B-AC93-E553D8CC3436}" destId="{A74F4AC7-77A7-4215-95AC-98991D68591E}" srcOrd="0" destOrd="0" presId="urn:microsoft.com/office/officeart/2005/8/layout/hierarchy4"/>
    <dgm:cxn modelId="{27FDCF9E-84C7-4FD7-8197-A86D67B0B9AD}" type="presParOf" srcId="{8E128032-4C13-454B-AC93-E553D8CC3436}" destId="{672ED5BC-7841-4BA1-A63C-7426622B5580}" srcOrd="1" destOrd="0" presId="urn:microsoft.com/office/officeart/2005/8/layout/hierarchy4"/>
    <dgm:cxn modelId="{BA13852E-63F0-4398-AC13-AF4B70B4BFE7}" type="presParOf" srcId="{8E128032-4C13-454B-AC93-E553D8CC3436}" destId="{7A58F0BB-5D04-4215-97B6-13E694D9CE80}" srcOrd="2" destOrd="0" presId="urn:microsoft.com/office/officeart/2005/8/layout/hierarchy4"/>
    <dgm:cxn modelId="{84AECCF8-C7DA-4555-8329-CF419465A469}" type="presParOf" srcId="{7A58F0BB-5D04-4215-97B6-13E694D9CE80}" destId="{3C5B0D63-7E01-4F02-9E64-67265D7C6442}" srcOrd="0" destOrd="0" presId="urn:microsoft.com/office/officeart/2005/8/layout/hierarchy4"/>
    <dgm:cxn modelId="{814B4DBA-B930-4B60-B543-57FB58D57857}" type="presParOf" srcId="{3C5B0D63-7E01-4F02-9E64-67265D7C6442}" destId="{EF131BE5-78F2-4F5F-9334-ACA066796C03}" srcOrd="0" destOrd="0" presId="urn:microsoft.com/office/officeart/2005/8/layout/hierarchy4"/>
    <dgm:cxn modelId="{AC21622B-A106-48CC-AC89-E989977ED8AB}" type="presParOf" srcId="{3C5B0D63-7E01-4F02-9E64-67265D7C6442}" destId="{1299F236-6D48-4425-B58B-ABC0CAE37FA1}" srcOrd="1" destOrd="0" presId="urn:microsoft.com/office/officeart/2005/8/layout/hierarchy4"/>
    <dgm:cxn modelId="{2AF03476-17FB-41B8-8708-51ECDAA56CC5}" type="presParOf" srcId="{7A58F0BB-5D04-4215-97B6-13E694D9CE80}" destId="{C6F6EEBE-3514-4CF8-86C9-923E6BE0AE8D}" srcOrd="1" destOrd="0" presId="urn:microsoft.com/office/officeart/2005/8/layout/hierarchy4"/>
    <dgm:cxn modelId="{BE9A2426-AC53-4FC9-BCD8-09C3B3F92259}" type="presParOf" srcId="{7A58F0BB-5D04-4215-97B6-13E694D9CE80}" destId="{BF545723-AF13-456E-91DF-4B2C689C5465}" srcOrd="2" destOrd="0" presId="urn:microsoft.com/office/officeart/2005/8/layout/hierarchy4"/>
    <dgm:cxn modelId="{A217D87C-9926-436F-B5E6-6DBE0AA9978F}" type="presParOf" srcId="{BF545723-AF13-456E-91DF-4B2C689C5465}" destId="{C019A8F1-6D38-4EA4-8FF9-FBDDED52F966}" srcOrd="0" destOrd="0" presId="urn:microsoft.com/office/officeart/2005/8/layout/hierarchy4"/>
    <dgm:cxn modelId="{3B4C178E-B2D4-4D55-A990-066FBA4CE5F3}" type="presParOf" srcId="{BF545723-AF13-456E-91DF-4B2C689C5465}" destId="{7F410618-2E9D-49D4-9787-64B23C000428}" srcOrd="1" destOrd="0" presId="urn:microsoft.com/office/officeart/2005/8/layout/hierarchy4"/>
    <dgm:cxn modelId="{2B6E005F-CDAF-4963-A52D-AF2F3D0DFD89}" type="presParOf" srcId="{7A58F0BB-5D04-4215-97B6-13E694D9CE80}" destId="{D89DB7EC-2379-4C42-A1E4-9641D110A316}" srcOrd="3" destOrd="0" presId="urn:microsoft.com/office/officeart/2005/8/layout/hierarchy4"/>
    <dgm:cxn modelId="{36D97D2C-0F37-410A-BE3C-86523A9E5978}" type="presParOf" srcId="{7A58F0BB-5D04-4215-97B6-13E694D9CE80}" destId="{F5EB6DCA-D72D-4FC6-9D35-8C8CAA119BFE}" srcOrd="4" destOrd="0" presId="urn:microsoft.com/office/officeart/2005/8/layout/hierarchy4"/>
    <dgm:cxn modelId="{AEE081E2-99D2-4CC2-881D-2DB1B6AA4AE6}" type="presParOf" srcId="{F5EB6DCA-D72D-4FC6-9D35-8C8CAA119BFE}" destId="{D95C7F85-A027-4371-AD8E-CE883105BD77}" srcOrd="0" destOrd="0" presId="urn:microsoft.com/office/officeart/2005/8/layout/hierarchy4"/>
    <dgm:cxn modelId="{DD05BF68-65AE-46A6-BCD1-5EE05A4F4D07}" type="presParOf" srcId="{F5EB6DCA-D72D-4FC6-9D35-8C8CAA119BFE}" destId="{CB899EE2-1AF3-4302-AF26-4EC89049383D}" srcOrd="1" destOrd="0" presId="urn:microsoft.com/office/officeart/2005/8/layout/hierarchy4"/>
    <dgm:cxn modelId="{6CE97E9E-1C6A-4A36-8FB8-3E41B285BD16}" type="presParOf" srcId="{7A58F0BB-5D04-4215-97B6-13E694D9CE80}" destId="{2C589E6C-C64E-4D9F-9991-D4183ACF338F}" srcOrd="5" destOrd="0" presId="urn:microsoft.com/office/officeart/2005/8/layout/hierarchy4"/>
    <dgm:cxn modelId="{5862480F-2121-4375-9B5E-8C01F0D60527}" type="presParOf" srcId="{7A58F0BB-5D04-4215-97B6-13E694D9CE80}" destId="{6A94693C-3A6B-48F3-A6AD-C543BEC81FA8}" srcOrd="6" destOrd="0" presId="urn:microsoft.com/office/officeart/2005/8/layout/hierarchy4"/>
    <dgm:cxn modelId="{0D956328-FF67-48F2-9B2B-D07D8A4E8929}" type="presParOf" srcId="{6A94693C-3A6B-48F3-A6AD-C543BEC81FA8}" destId="{2FB53A99-E58D-4FE4-8983-D5AE877C6902}" srcOrd="0" destOrd="0" presId="urn:microsoft.com/office/officeart/2005/8/layout/hierarchy4"/>
    <dgm:cxn modelId="{2CB0C8A2-8F9D-4E29-8211-211BD8CC00F0}" type="presParOf" srcId="{6A94693C-3A6B-48F3-A6AD-C543BEC81FA8}" destId="{62AE8E31-F77E-47C7-8D43-83FEB057043F}"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A85F6-94FD-4351-AD9F-00974AA8A18D}">
      <dsp:nvSpPr>
        <dsp:cNvPr id="0" name=""/>
        <dsp:cNvSpPr/>
      </dsp:nvSpPr>
      <dsp:spPr>
        <a:xfrm>
          <a:off x="9649" y="0"/>
          <a:ext cx="9710612" cy="1229602"/>
        </a:xfrm>
        <a:prstGeom prst="roundRect">
          <a:avLst>
            <a:gd name="adj" fmla="val 10000"/>
          </a:avLst>
        </a:prstGeom>
        <a:solidFill>
          <a:schemeClr val="accent1">
            <a:lumMod val="75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4">
              <a:shade val="35000"/>
              <a:satMod val="16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sz="5600" kern="1200"/>
            <a:t>Engagement</a:t>
          </a:r>
        </a:p>
      </dsp:txBody>
      <dsp:txXfrm>
        <a:off x="45663" y="36014"/>
        <a:ext cx="9638584" cy="1157574"/>
      </dsp:txXfrm>
    </dsp:sp>
    <dsp:sp modelId="{7A567F23-31B0-49AB-B370-986C8E75E253}">
      <dsp:nvSpPr>
        <dsp:cNvPr id="0" name=""/>
        <dsp:cNvSpPr/>
      </dsp:nvSpPr>
      <dsp:spPr>
        <a:xfrm>
          <a:off x="4824" y="1396561"/>
          <a:ext cx="4105776" cy="1229602"/>
        </a:xfrm>
        <a:prstGeom prst="roundRect">
          <a:avLst>
            <a:gd name="adj" fmla="val 10000"/>
          </a:avLst>
        </a:prstGeom>
        <a:solidFill>
          <a:schemeClr val="accent1">
            <a:lumMod val="60000"/>
            <a:lumOff val="40000"/>
          </a:schemeClr>
        </a:solidFill>
        <a:ln w="19050" cap="flat" cmpd="sng" algn="ctr">
          <a:solidFill>
            <a:schemeClr val="lt1"/>
          </a:solidFill>
          <a:prstDash val="solid"/>
        </a:ln>
        <a:effectLst/>
      </dsp:spPr>
      <dsp:style>
        <a:lnRef idx="3">
          <a:schemeClr val="lt1"/>
        </a:lnRef>
        <a:fillRef idx="1">
          <a:schemeClr val="accent6"/>
        </a:fillRef>
        <a:effectRef idx="1">
          <a:schemeClr val="accent6"/>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sz="3400" kern="1200"/>
            <a:t>Compétences relationnelles</a:t>
          </a:r>
        </a:p>
      </dsp:txBody>
      <dsp:txXfrm>
        <a:off x="40838" y="1432575"/>
        <a:ext cx="4033748" cy="1157574"/>
      </dsp:txXfrm>
    </dsp:sp>
    <dsp:sp modelId="{84BD131E-ED51-41DF-8692-FE277AA86D36}">
      <dsp:nvSpPr>
        <dsp:cNvPr id="0" name=""/>
        <dsp:cNvSpPr/>
      </dsp:nvSpPr>
      <dsp:spPr>
        <a:xfrm>
          <a:off x="4824" y="2792547"/>
          <a:ext cx="1331315" cy="1229602"/>
        </a:xfrm>
        <a:prstGeom prst="roundRect">
          <a:avLst>
            <a:gd name="adj" fmla="val 10000"/>
          </a:avLst>
        </a:prstGeom>
        <a:solidFill>
          <a:schemeClr val="accent1">
            <a:lumMod val="60000"/>
            <a:lumOff val="4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Observation</a:t>
          </a:r>
        </a:p>
      </dsp:txBody>
      <dsp:txXfrm>
        <a:off x="40838" y="2828561"/>
        <a:ext cx="1259287" cy="1157574"/>
      </dsp:txXfrm>
    </dsp:sp>
    <dsp:sp modelId="{84A05398-281F-4CCD-A8A2-6762C6AA527A}">
      <dsp:nvSpPr>
        <dsp:cNvPr id="0" name=""/>
        <dsp:cNvSpPr/>
      </dsp:nvSpPr>
      <dsp:spPr>
        <a:xfrm>
          <a:off x="1392054" y="2792547"/>
          <a:ext cx="1331315" cy="1229602"/>
        </a:xfrm>
        <a:prstGeom prst="roundRect">
          <a:avLst>
            <a:gd name="adj" fmla="val 10000"/>
          </a:avLst>
        </a:prstGeom>
        <a:solidFill>
          <a:schemeClr val="accent1">
            <a:lumMod val="60000"/>
            <a:lumOff val="4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Présence</a:t>
          </a:r>
        </a:p>
      </dsp:txBody>
      <dsp:txXfrm>
        <a:off x="1428068" y="2828561"/>
        <a:ext cx="1259287" cy="1157574"/>
      </dsp:txXfrm>
    </dsp:sp>
    <dsp:sp modelId="{B72B964F-9080-4C3A-8AD0-180F1F31AF40}">
      <dsp:nvSpPr>
        <dsp:cNvPr id="0" name=""/>
        <dsp:cNvSpPr/>
      </dsp:nvSpPr>
      <dsp:spPr>
        <a:xfrm>
          <a:off x="2779285" y="2792547"/>
          <a:ext cx="1331315" cy="1229602"/>
        </a:xfrm>
        <a:prstGeom prst="roundRect">
          <a:avLst>
            <a:gd name="adj" fmla="val 10000"/>
          </a:avLst>
        </a:prstGeom>
        <a:solidFill>
          <a:schemeClr val="accent1">
            <a:lumMod val="60000"/>
            <a:lumOff val="4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Écoute</a:t>
          </a:r>
        </a:p>
      </dsp:txBody>
      <dsp:txXfrm>
        <a:off x="2815299" y="2828561"/>
        <a:ext cx="1259287" cy="1157574"/>
      </dsp:txXfrm>
    </dsp:sp>
    <dsp:sp modelId="{A74F4AC7-77A7-4215-95AC-98991D68591E}">
      <dsp:nvSpPr>
        <dsp:cNvPr id="0" name=""/>
        <dsp:cNvSpPr/>
      </dsp:nvSpPr>
      <dsp:spPr>
        <a:xfrm>
          <a:off x="4222431" y="1396561"/>
          <a:ext cx="5493006" cy="1229602"/>
        </a:xfrm>
        <a:prstGeom prst="roundRect">
          <a:avLst>
            <a:gd name="adj" fmla="val 10000"/>
          </a:avLst>
        </a:prstGeom>
        <a:solidFill>
          <a:schemeClr val="accent1"/>
        </a:solidFill>
        <a:ln w="1905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sz="3400" kern="1200"/>
            <a:t>Qualités relationnelles</a:t>
          </a:r>
        </a:p>
      </dsp:txBody>
      <dsp:txXfrm>
        <a:off x="4258445" y="1432575"/>
        <a:ext cx="5420978" cy="1157574"/>
      </dsp:txXfrm>
    </dsp:sp>
    <dsp:sp modelId="{EF131BE5-78F2-4F5F-9334-ACA066796C03}">
      <dsp:nvSpPr>
        <dsp:cNvPr id="0" name=""/>
        <dsp:cNvSpPr/>
      </dsp:nvSpPr>
      <dsp:spPr>
        <a:xfrm>
          <a:off x="4222431"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Chaleur </a:t>
          </a:r>
        </a:p>
      </dsp:txBody>
      <dsp:txXfrm>
        <a:off x="4258445" y="2828561"/>
        <a:ext cx="1259287" cy="1157574"/>
      </dsp:txXfrm>
    </dsp:sp>
    <dsp:sp modelId="{C019A8F1-6D38-4EA4-8FF9-FBDDED52F966}">
      <dsp:nvSpPr>
        <dsp:cNvPr id="0" name=""/>
        <dsp:cNvSpPr/>
      </dsp:nvSpPr>
      <dsp:spPr>
        <a:xfrm>
          <a:off x="5609661"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Empathie</a:t>
          </a:r>
        </a:p>
      </dsp:txBody>
      <dsp:txXfrm>
        <a:off x="5645675" y="2828561"/>
        <a:ext cx="1259287" cy="1157574"/>
      </dsp:txXfrm>
    </dsp:sp>
    <dsp:sp modelId="{D95C7F85-A027-4371-AD8E-CE883105BD77}">
      <dsp:nvSpPr>
        <dsp:cNvPr id="0" name=""/>
        <dsp:cNvSpPr/>
      </dsp:nvSpPr>
      <dsp:spPr>
        <a:xfrm>
          <a:off x="6996891"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Respect</a:t>
          </a:r>
        </a:p>
      </dsp:txBody>
      <dsp:txXfrm>
        <a:off x="7032905" y="2828561"/>
        <a:ext cx="1259287" cy="1157574"/>
      </dsp:txXfrm>
    </dsp:sp>
    <dsp:sp modelId="{2FB53A99-E58D-4FE4-8983-D5AE877C6902}">
      <dsp:nvSpPr>
        <dsp:cNvPr id="0" name=""/>
        <dsp:cNvSpPr/>
      </dsp:nvSpPr>
      <dsp:spPr>
        <a:xfrm>
          <a:off x="8384122"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en-US" sz="1800" b="0" kern="1200" dirty="0"/>
            <a:t>Authenticité</a:t>
          </a:r>
        </a:p>
      </dsp:txBody>
      <dsp:txXfrm>
        <a:off x="8420136" y="2828561"/>
        <a:ext cx="1259287" cy="11575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192DE-2A8B-AE4D-9C18-B94704302AD7}" type="datetimeFigureOut">
              <a:rPr lang="en-US" smtClean="0"/>
              <a:pPr/>
              <a:t>7/31/2017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32A089-4FA0-AF49-B954-707A78C3607E}" type="slidenum">
              <a:rPr lang="en-US" smtClean="0"/>
              <a:pPr/>
              <a:t>‹#›</a:t>
            </a:fld>
            <a:endParaRPr lang="fr-FR"/>
          </a:p>
        </p:txBody>
      </p:sp>
    </p:spTree>
    <p:extLst>
      <p:ext uri="{BB962C8B-B14F-4D97-AF65-F5344CB8AC3E}">
        <p14:creationId xmlns:p14="http://schemas.microsoft.com/office/powerpoint/2010/main" val="2133146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fr-FR" smtClean="0"/>
              <a:t>Nous pouvons montrer que nous écoutons une survivante en utilisant les compétences d'écoute ACTIVE telles que : </a:t>
            </a:r>
          </a:p>
          <a:p>
            <a:pPr>
              <a:spcAft>
                <a:spcPts val="1200"/>
              </a:spcAft>
            </a:pPr>
            <a:endParaRPr lang="fr-FR" sz="1200" dirty="0"/>
          </a:p>
          <a:p>
            <a:pPr>
              <a:spcAft>
                <a:spcPts val="1200"/>
              </a:spcAft>
            </a:pPr>
            <a:r>
              <a:rPr lang="fr-FR" sz="1200" b="1" dirty="0"/>
              <a:t>Paraphraser et résumer</a:t>
            </a:r>
            <a:r>
              <a:rPr lang="fr-FR" sz="1200" dirty="0"/>
              <a:t> ce que dit la survivante, au besoin, afin de montrer que vous l'écoutez et la comprenez (</a:t>
            </a:r>
            <a:r>
              <a:rPr lang="fr-FR" sz="1200" i="1" dirty="0">
                <a:solidFill>
                  <a:srgbClr val="0070C0"/>
                </a:solidFill>
              </a:rPr>
              <a:t>Voyons voir si j'ai bien compris...</a:t>
            </a:r>
            <a:r>
              <a:rPr lang="fr-FR" sz="1200" dirty="0"/>
              <a:t>)</a:t>
            </a:r>
          </a:p>
          <a:p>
            <a:pPr>
              <a:spcAft>
                <a:spcPts val="1200"/>
              </a:spcAft>
            </a:pPr>
            <a:endParaRPr lang="fr-FR" sz="1200" dirty="0"/>
          </a:p>
          <a:p>
            <a:pPr>
              <a:spcAft>
                <a:spcPts val="1200"/>
              </a:spcAft>
            </a:pPr>
            <a:r>
              <a:rPr lang="fr-FR" sz="1200" b="1" dirty="0"/>
              <a:t>Clarifier si nécessaire</a:t>
            </a:r>
            <a:r>
              <a:rPr lang="fr-FR" sz="1200" dirty="0"/>
              <a:t> (</a:t>
            </a:r>
            <a:r>
              <a:rPr lang="fr-FR" sz="1200" i="1" dirty="0">
                <a:solidFill>
                  <a:srgbClr val="005A9E"/>
                </a:solidFill>
              </a:rPr>
              <a:t>Quand vous dites qu'il était menaçant, pouvez-vous me décrire ce qu'il faisait ?)</a:t>
            </a:r>
          </a:p>
          <a:p>
            <a:pPr>
              <a:spcAft>
                <a:spcPts val="1200"/>
              </a:spcAft>
            </a:pPr>
            <a:endParaRPr lang="fr-FR" sz="1200" i="1" dirty="0">
              <a:solidFill>
                <a:srgbClr val="005A9E"/>
              </a:solidFill>
            </a:endParaRPr>
          </a:p>
          <a:p>
            <a:pPr>
              <a:spcAft>
                <a:spcPts val="1200"/>
              </a:spcAft>
            </a:pPr>
            <a:r>
              <a:rPr lang="fr-FR" sz="1200" b="1" dirty="0"/>
              <a:t>Refléter ce qui est dit et/ou les sentiments </a:t>
            </a:r>
            <a:r>
              <a:rPr lang="fr-FR" sz="1200" baseline="0" dirty="0"/>
              <a:t>(</a:t>
            </a:r>
            <a:r>
              <a:rPr lang="fr-FR" sz="1200" i="1" baseline="0" dirty="0"/>
              <a:t>Il semble que vous ayez eu très peur à ce moment-là lorsqu'il a hurlé et le levé le poing). </a:t>
            </a:r>
          </a:p>
          <a:p>
            <a:pPr>
              <a:spcAft>
                <a:spcPts val="1200"/>
              </a:spcAft>
            </a:pPr>
            <a:endParaRPr lang="fr-FR" sz="1200" dirty="0"/>
          </a:p>
          <a:p>
            <a:pPr>
              <a:spcAft>
                <a:spcPts val="1200"/>
              </a:spcAft>
            </a:pPr>
            <a:r>
              <a:rPr lang="fr-FR" sz="1200" b="1" dirty="0"/>
              <a:t>Aider la survivante à se concentrer si elle part vers d'autres sujets </a:t>
            </a:r>
            <a:r>
              <a:rPr lang="fr-FR" sz="1200" dirty="0"/>
              <a:t>(</a:t>
            </a:r>
            <a:r>
              <a:rPr lang="fr-FR" sz="1200" i="1" dirty="0">
                <a:solidFill>
                  <a:srgbClr val="005A9E"/>
                </a:solidFill>
              </a:rPr>
              <a:t>Donc, vous me disiez plus tôt que vous rentriez à la maison à pied et qu'il vous a surprise sur le chemin à ce moment-là...</a:t>
            </a:r>
            <a:r>
              <a:rPr lang="fr-FR" sz="1200" dirty="0"/>
              <a:t>)</a:t>
            </a:r>
            <a:r>
              <a:rPr lang="fr-FR" smtClean="0"/>
              <a:t> </a:t>
            </a:r>
          </a:p>
          <a:p>
            <a:endParaRPr lang="fr-FR" dirty="0"/>
          </a:p>
          <a:p>
            <a:r>
              <a:rPr lang="fr-FR" smtClean="0"/>
              <a:t>Lorsque vous utilisez ces techniques, assurez-vous que le ton de votre voix montre que vous croyez et soutenez la survivante après l'expérience qu'elle a vécue. Par exemple, il est très facile de rendre la phrase </a:t>
            </a:r>
            <a:r>
              <a:rPr lang="fr-FR" b="1" baseline="0" dirty="0"/>
              <a:t>(*prononcez-la sur un ton incrédule*)</a:t>
            </a:r>
            <a:r>
              <a:rPr lang="fr-FR" smtClean="0"/>
              <a:t> « Voyons voir si j'ai bien compris... vous dites que... » très négative comme si vous n'y croyiez pas ou positive de manière à encourager la survivante.  </a:t>
            </a:r>
            <a:endParaRPr lang="fr-FR" dirty="0"/>
          </a:p>
        </p:txBody>
      </p:sp>
      <p:sp>
        <p:nvSpPr>
          <p:cNvPr id="4" name="Slide Number Placeholder 3"/>
          <p:cNvSpPr>
            <a:spLocks noGrp="1"/>
          </p:cNvSpPr>
          <p:nvPr>
            <p:ph type="sldNum" sz="quarter" idx="10"/>
          </p:nvPr>
        </p:nvSpPr>
        <p:spPr/>
        <p:txBody>
          <a:bodyPr/>
          <a:lstStyle/>
          <a:p>
            <a:fld id="{38A3F70D-D11A-47BB-9185-BC33971305EE}" type="slidenum">
              <a:rPr lang="en-US" smtClean="0">
                <a:solidFill>
                  <a:prstClr val="black"/>
                </a:solidFill>
              </a:rPr>
              <a:pPr/>
              <a:t>10</a:t>
            </a:fld>
            <a:endParaRPr lang="fr-FR">
              <a:solidFill>
                <a:prstClr val="black"/>
              </a:solidFill>
            </a:endParaRPr>
          </a:p>
        </p:txBody>
      </p:sp>
    </p:spTree>
    <p:extLst>
      <p:ext uri="{BB962C8B-B14F-4D97-AF65-F5344CB8AC3E}">
        <p14:creationId xmlns:p14="http://schemas.microsoft.com/office/powerpoint/2010/main" val="1506116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Lorsque vous demandez plus d'informations à une survivante, vous pouvez utiliser différents types de questions. Nous allons maintenant parler de trois types de questions : </a:t>
            </a:r>
          </a:p>
          <a:p>
            <a:pPr>
              <a:spcAft>
                <a:spcPts val="600"/>
              </a:spcAft>
            </a:pPr>
            <a:r>
              <a:rPr lang="fr-FR" smtClean="0"/>
              <a:t>Questions ouvertes : celles-ci encouragent la survivante à parler et à développer ce qu'elle raconte.  Utilisez souvent ces questions.  </a:t>
            </a:r>
            <a:endParaRPr lang="fr-FR" i="1" dirty="0">
              <a:solidFill>
                <a:srgbClr val="0070C0"/>
              </a:solidFill>
            </a:endParaRPr>
          </a:p>
          <a:p>
            <a:pPr lvl="1">
              <a:spcAft>
                <a:spcPts val="600"/>
              </a:spcAft>
            </a:pPr>
            <a:r>
              <a:rPr lang="fr-FR" i="1" dirty="0">
                <a:solidFill>
                  <a:srgbClr val="0070C0"/>
                </a:solidFill>
              </a:rPr>
              <a:t>Comment avez-vous été en mesure de vous rendre dans un endroit sûr ?    </a:t>
            </a:r>
          </a:p>
          <a:p>
            <a:pPr>
              <a:spcAft>
                <a:spcPts val="600"/>
              </a:spcAft>
            </a:pPr>
            <a:r>
              <a:rPr lang="fr-FR" smtClean="0"/>
              <a:t>Questions fermées (oui/non) : celles-ci peuvent dissuader la survivante de parler.  Utilisez uniquement ces questions lorsque vous avez besoin d'informations spécifiques.  </a:t>
            </a:r>
          </a:p>
          <a:p>
            <a:pPr lvl="1">
              <a:spcAft>
                <a:spcPts val="600"/>
              </a:spcAft>
            </a:pPr>
            <a:r>
              <a:rPr lang="fr-FR" i="1" dirty="0">
                <a:solidFill>
                  <a:srgbClr val="0070C0"/>
                </a:solidFill>
              </a:rPr>
              <a:t>Voulez-vous voir un médecin ? </a:t>
            </a:r>
          </a:p>
          <a:p>
            <a:pPr>
              <a:spcAft>
                <a:spcPts val="600"/>
              </a:spcAft>
            </a:pPr>
            <a:r>
              <a:rPr lang="fr-FR" smtClean="0"/>
              <a:t>Questions commençant par « Pourquoi » : celles-ci peuvent ressembler à un reproche pour une survivante.  Évitez d'utiliser ces questions. </a:t>
            </a:r>
          </a:p>
          <a:p>
            <a:pPr lvl="1">
              <a:spcAft>
                <a:spcPts val="600"/>
              </a:spcAft>
            </a:pPr>
            <a:r>
              <a:rPr lang="fr-FR" i="1" strike="sngStrike" dirty="0">
                <a:solidFill>
                  <a:srgbClr val="0070C0"/>
                </a:solidFill>
              </a:rPr>
              <a:t>Pourquoi avez-vous fait ça ?  </a:t>
            </a:r>
          </a:p>
          <a:p>
            <a:pPr lvl="1">
              <a:spcAft>
                <a:spcPts val="600"/>
              </a:spcAft>
            </a:pPr>
            <a:r>
              <a:rPr lang="fr-FR" i="1" dirty="0">
                <a:solidFill>
                  <a:srgbClr val="0070C0"/>
                </a:solidFill>
              </a:rPr>
              <a:t>Dites-m'en plus sur la façon dont cela est arrivé.  </a:t>
            </a:r>
          </a:p>
          <a:p>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11</a:t>
            </a:fld>
            <a:endParaRPr lang="fr-FR"/>
          </a:p>
        </p:txBody>
      </p:sp>
    </p:spTree>
    <p:extLst>
      <p:ext uri="{BB962C8B-B14F-4D97-AF65-F5344CB8AC3E}">
        <p14:creationId xmlns:p14="http://schemas.microsoft.com/office/powerpoint/2010/main" val="3029758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altLang="en-US" dirty="0">
                <a:latin typeface="Arial" panose="020B0604020202020204" pitchFamily="34" charset="0"/>
              </a:rPr>
              <a:t>Les survivantes ont le droit d'exprimer leurs pensées, leurs convictions, leurs sentiments et leur opinion sur ce qui leur est arrivé. Il est inutile de dire des choses comme : </a:t>
            </a:r>
            <a:r>
              <a:rPr lang="fr-FR" altLang="en-US" i="1" dirty="0">
                <a:latin typeface="Arial" panose="020B0604020202020204" pitchFamily="34" charset="0"/>
              </a:rPr>
              <a:t>Ne dites pas ça ! Vous ne devriez pas ressentir ça. Ne soyez plus triste/en colère, ça ne sert à rien. </a:t>
            </a:r>
            <a:r>
              <a:rPr lang="fr-FR" altLang="en-US" dirty="0">
                <a:latin typeface="Arial" panose="020B0604020202020204" pitchFamily="34" charset="0"/>
              </a:rPr>
              <a:t>Avec de telles déclarations, une survivante peut se sentir sur la défensive et hésiter à partager ses pensées et ses sentiments.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dirty="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altLang="en-US" dirty="0">
                <a:latin typeface="Arial" panose="020B0604020202020204" pitchFamily="34" charset="0"/>
              </a:rPr>
              <a:t>Il vaut donc mieux écouter les mots de la survivante et repérer les sentiments et les attitudes qui sous-tendent ce qu'elle dit. Que pourriez-vous dire pour aider la survivante à se sentir en sécurité ? </a:t>
            </a:r>
            <a:r>
              <a:rPr lang="fr-FR" smtClean="0"/>
              <a:t>Cela montre de l'empathie et aide à normaliser ce que traverse la personne.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dirty="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altLang="en-US" dirty="0">
                <a:latin typeface="Arial" panose="020B0604020202020204" pitchFamily="34" charset="0"/>
              </a:rPr>
              <a:t>(</a:t>
            </a:r>
            <a:r>
              <a:rPr lang="fr-FR" altLang="en-US" i="1" dirty="0">
                <a:latin typeface="Arial" panose="020B0604020202020204" pitchFamily="34" charset="0"/>
              </a:rPr>
              <a:t>C'est naturel de ressentir ça. Il est normal de ressentir des émotions fortes après ce qui vous est arrivé, et je suis là pour vous écouter et vous aider. Prenez tout le temps qu'il vous faut.) </a:t>
            </a:r>
            <a:endParaRPr lang="fr-FR" altLang="en-US" dirty="0">
              <a:latin typeface="Arial" panose="020B0604020202020204" pitchFamily="34" charset="0"/>
              <a:ea typeface="ヒラギノ角ゴ Pro W3" pitchFamily="14" charset="-128"/>
            </a:endParaRP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Essayez également d'éviter de dire des choses telles que « Je comprends » lorsque vous discutez de ses sentiments avec la survivante.   Nous ne voulons pas que la personne ait l'impression que nous rejetons les sentiments qu'elle a en disant que nous comprenons. Nous ne comprendrons JAMAIS véritablement comment quelqu'un se sent, puisque les sentiments sont uniques et traduisent des expériences personnelles. Nous pouvons comprendre ce qu'une survivante dit et nous pouvons manifester notre compréhension en disant « J'imagine que... Vous avez dû avoir eu peur. » </a:t>
            </a:r>
            <a:endParaRPr lang="fr-FR" altLang="en-US" dirty="0">
              <a:latin typeface="Arial" panose="020B0604020202020204" pitchFamily="34" charset="0"/>
              <a:ea typeface="ヒラギノ角ゴ Pro W3" pitchFamily="14" charset="-128"/>
            </a:endParaRPr>
          </a:p>
          <a:p>
            <a:endParaRPr lang="fr-FR" dirty="0"/>
          </a:p>
          <a:p>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12</a:t>
            </a:fld>
            <a:endParaRPr lang="fr-FR"/>
          </a:p>
        </p:txBody>
      </p:sp>
    </p:spTree>
    <p:extLst>
      <p:ext uri="{BB962C8B-B14F-4D97-AF65-F5344CB8AC3E}">
        <p14:creationId xmlns:p14="http://schemas.microsoft.com/office/powerpoint/2010/main" val="2048913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fr-FR" b="1" dirty="0"/>
              <a:t>Examinons les compétences clés que nous venons d'acquérir.</a:t>
            </a:r>
          </a:p>
          <a:p>
            <a:endParaRPr lang="fr-FR" dirty="0"/>
          </a:p>
          <a:p>
            <a:r>
              <a:rPr lang="fr-FR" b="1" dirty="0"/>
              <a:t>Écoute active </a:t>
            </a:r>
            <a:r>
              <a:rPr lang="fr-FR" smtClean="0"/>
              <a:t>:</a:t>
            </a:r>
          </a:p>
          <a:p>
            <a:pPr>
              <a:buFontTx/>
              <a:buChar char="-"/>
            </a:pPr>
            <a:r>
              <a:rPr lang="fr-FR" smtClean="0"/>
              <a:t>Paraphrasez ce que vous avez entendu</a:t>
            </a:r>
          </a:p>
          <a:p>
            <a:pPr>
              <a:buFontTx/>
              <a:buChar char="-"/>
            </a:pPr>
            <a:r>
              <a:rPr lang="fr-FR" smtClean="0"/>
              <a:t> Clarifiez</a:t>
            </a:r>
          </a:p>
          <a:p>
            <a:pPr>
              <a:buFontTx/>
              <a:buChar char="-"/>
            </a:pPr>
            <a:r>
              <a:rPr lang="fr-FR" smtClean="0"/>
              <a:t> Reflétez ce qui est dit (ce que vous avez entendu) et les sentiments (ce que, d'après ce que vous avez compris, la survivante peut ressentir)</a:t>
            </a:r>
          </a:p>
          <a:p>
            <a:pPr>
              <a:buFontTx/>
              <a:buChar char="-"/>
            </a:pPr>
            <a:r>
              <a:rPr lang="fr-FR" smtClean="0"/>
              <a:t> Aidez la survivante à se concentrer si elle part vers d'autres sujets</a:t>
            </a:r>
          </a:p>
          <a:p>
            <a:pPr>
              <a:buFontTx/>
              <a:buChar char="-"/>
            </a:pPr>
            <a:endParaRPr lang="fr-FR" baseline="0" dirty="0"/>
          </a:p>
          <a:p>
            <a:pPr>
              <a:buFontTx/>
              <a:buNone/>
            </a:pPr>
            <a:r>
              <a:rPr lang="fr-FR" b="1" baseline="0" dirty="0"/>
              <a:t>Questions efficaces</a:t>
            </a:r>
          </a:p>
          <a:p>
            <a:pPr>
              <a:buFontTx/>
              <a:buNone/>
            </a:pPr>
            <a:endParaRPr lang="fr-FR" b="1" baseline="0" dirty="0"/>
          </a:p>
          <a:p>
            <a:pPr>
              <a:buFontTx/>
              <a:buNone/>
            </a:pPr>
            <a:r>
              <a:rPr lang="fr-FR" b="1" baseline="0" dirty="0"/>
              <a:t>Approuver les sentiments</a:t>
            </a:r>
          </a:p>
          <a:p>
            <a:pPr>
              <a:buFontTx/>
              <a:buNone/>
            </a:pPr>
            <a:endParaRPr lang="fr-FR" b="1" baseline="0" dirty="0"/>
          </a:p>
          <a:p>
            <a:pPr>
              <a:buFontTx/>
              <a:buNone/>
            </a:pPr>
            <a:r>
              <a:rPr lang="fr-FR" b="1" dirty="0"/>
              <a:t>**Saisissez l'occasion pour clarifier tout ce que les participants ne comprennent pas concernant ces compétences.**</a:t>
            </a:r>
          </a:p>
          <a:p>
            <a:pPr>
              <a:buFontTx/>
              <a:buNone/>
            </a:pPr>
            <a:endParaRPr lang="fr-FR" b="1" baseline="0" dirty="0"/>
          </a:p>
          <a:p>
            <a:pPr>
              <a:buFontTx/>
              <a:buNone/>
            </a:pPr>
            <a:r>
              <a:rPr lang="fr-FR" b="1" baseline="0" dirty="0"/>
              <a:t>**Demandez aux participants de former des groupes de deux et de s'entraîner en utilisant ces compétences.  La première personne présentera un défi auquel elle est actuellement confrontée (il ne doit pas être très personnel) et la seconde écoutera et utilisera ces compétences.  Ensuite, les participants échangeront leurs rôles.  Insistez sur le fait que la personne qui écoute devrait essayer d'utiliser chaque compétence au moins une fois pour s'entraîner.   Demandez-lui de formuler des commentaires après que la personne soit partie.** </a:t>
            </a:r>
            <a:endParaRPr lang="fr-FR" b="1"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57066" indent="-291179">
              <a:defRPr sz="2400">
                <a:solidFill>
                  <a:schemeClr val="tx1"/>
                </a:solidFill>
                <a:latin typeface="Arial" panose="020B0604020202020204" pitchFamily="34" charset="0"/>
                <a:ea typeface="ヒラギノ角ゴ Pro W3" pitchFamily="14" charset="-128"/>
              </a:defRPr>
            </a:lvl2pPr>
            <a:lvl3pPr marL="1164717" indent="-232943">
              <a:defRPr sz="2400">
                <a:solidFill>
                  <a:schemeClr val="tx1"/>
                </a:solidFill>
                <a:latin typeface="Arial" panose="020B0604020202020204" pitchFamily="34" charset="0"/>
                <a:ea typeface="ヒラギノ角ゴ Pro W3" pitchFamily="14" charset="-128"/>
              </a:defRPr>
            </a:lvl3pPr>
            <a:lvl4pPr marL="1630604" indent="-232943">
              <a:defRPr sz="2400">
                <a:solidFill>
                  <a:schemeClr val="tx1"/>
                </a:solidFill>
                <a:latin typeface="Arial" panose="020B0604020202020204" pitchFamily="34" charset="0"/>
                <a:ea typeface="ヒラギノ角ゴ Pro W3" pitchFamily="14" charset="-128"/>
              </a:defRPr>
            </a:lvl4pPr>
            <a:lvl5pPr marL="2096491" indent="-232943">
              <a:defRPr sz="2400">
                <a:solidFill>
                  <a:schemeClr val="tx1"/>
                </a:solidFill>
                <a:latin typeface="Arial" panose="020B0604020202020204" pitchFamily="34" charset="0"/>
                <a:ea typeface="ヒラギノ角ゴ Pro W3" pitchFamily="1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fld id="{1B78C42C-E368-409C-84EF-F9A06810BFBC}" type="slidenum">
              <a:rPr lang="en-US" altLang="en-US" sz="1200">
                <a:solidFill>
                  <a:srgbClr val="000000"/>
                </a:solidFill>
              </a:rPr>
              <a:pPr/>
              <a:t>14</a:t>
            </a:fld>
            <a:endParaRPr lang="fr-FR" altLang="en-US" sz="1200">
              <a:solidFill>
                <a:srgbClr val="000000"/>
              </a:solidFill>
            </a:endParaRPr>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i="1" dirty="0">
                <a:latin typeface="Arial" panose="020B0604020202020204" pitchFamily="34" charset="0"/>
              </a:rPr>
              <a:t>Utiliser des phrases réconfortantes</a:t>
            </a:r>
            <a:endParaRPr lang="fr-FR" altLang="en-US" i="1" dirty="0">
              <a:latin typeface="Arial" panose="020B0604020202020204" pitchFamily="34" charset="0"/>
              <a:ea typeface="ヒラギノ角ゴ Pro W3" pitchFamily="14" charset="-128"/>
            </a:endParaRPr>
          </a:p>
          <a:p>
            <a:endParaRPr lang="fr-FR" altLang="en-US" dirty="0">
              <a:latin typeface="Arial" panose="020B0604020202020204" pitchFamily="34" charset="0"/>
              <a:ea typeface="ヒラギノ角ゴ Pro W3" pitchFamily="14" charset="-128"/>
            </a:endParaRPr>
          </a:p>
          <a:p>
            <a:r>
              <a:rPr lang="fr-FR" altLang="en-US" dirty="0">
                <a:latin typeface="Arial" panose="020B0604020202020204" pitchFamily="34" charset="0"/>
              </a:rPr>
              <a:t>De nombreuses survivantes ne révèlent pas ce qu'elles ont subi, car elles ont peur et honte. Une réponse d'encouragement et positive aidera une survivante à se sentir mieux, tandis qu'une réponse négative (telle que ne pas croire la survivante, lui faire des reproches ou lui dire que faire ou ce qu'elle aurait dû faire) peut faire encore plus de mal. N'utilisez pas de phrases telles que : </a:t>
            </a:r>
            <a:r>
              <a:rPr lang="fr-FR" altLang="en-US" i="1" dirty="0">
                <a:latin typeface="Arial" panose="020B0604020202020204" pitchFamily="34" charset="0"/>
              </a:rPr>
              <a:t>Pourquoi n'avez-vous pas... ? Vous auriez dû... J'aurais... Si vous aviez fait X, ça ne serait peut-être pas arrivé. Êtes-vous sûre... </a:t>
            </a:r>
          </a:p>
          <a:p>
            <a:endParaRPr lang="fr-FR" sz="1200" i="1" kern="1200" baseline="0" dirty="0">
              <a:solidFill>
                <a:schemeClr val="tx1"/>
              </a:solidFill>
              <a:latin typeface="Arial" panose="020B0604020202020204" pitchFamily="34" charset="0"/>
              <a:ea typeface="+mn-ea"/>
              <a:cs typeface="+mn-cs"/>
            </a:endParaRPr>
          </a:p>
          <a:p>
            <a:r>
              <a:rPr lang="fr-FR" sz="1200" kern="1200" baseline="0" dirty="0">
                <a:solidFill>
                  <a:schemeClr val="tx1"/>
                </a:solidFill>
                <a:latin typeface="+mn-lt"/>
              </a:rPr>
              <a:t>Après qu'une survivante a raconté son histoire, il est important de faire preuve de compassion, d'appuyer ses propos et</a:t>
            </a:r>
          </a:p>
          <a:p>
            <a:r>
              <a:rPr lang="fr-FR" sz="1200" kern="1200" baseline="0" dirty="0">
                <a:solidFill>
                  <a:schemeClr val="tx1"/>
                </a:solidFill>
                <a:latin typeface="+mn-lt"/>
              </a:rPr>
              <a:t>de la réconforter. </a:t>
            </a:r>
            <a:r>
              <a:rPr lang="fr-FR" altLang="en-US" dirty="0">
                <a:latin typeface="Arial" panose="020B0604020202020204" pitchFamily="34" charset="0"/>
              </a:rPr>
              <a:t>Quels types de phrases pourriez-vous prononcer pour réconforter et soutenir la survivante ? </a:t>
            </a:r>
            <a:r>
              <a:rPr lang="fr-FR" altLang="en-US" b="1" dirty="0">
                <a:latin typeface="Arial" panose="020B0604020202020204" pitchFamily="34" charset="0"/>
              </a:rPr>
              <a:t>(Réfléchissez avec le groupe)</a:t>
            </a:r>
            <a:endParaRPr lang="fr-FR" sz="1200" b="1" kern="1200" baseline="0" dirty="0">
              <a:solidFill>
                <a:schemeClr val="tx1"/>
              </a:solidFill>
              <a:latin typeface="+mn-lt"/>
              <a:ea typeface="+mn-ea"/>
              <a:cs typeface="+mn-cs"/>
            </a:endParaRPr>
          </a:p>
          <a:p>
            <a:endParaRPr lang="fr-FR" sz="1200" kern="1200" baseline="0" dirty="0">
              <a:solidFill>
                <a:schemeClr val="tx1"/>
              </a:solidFill>
              <a:latin typeface="+mn-lt"/>
              <a:ea typeface="+mn-ea"/>
              <a:cs typeface="+mn-cs"/>
            </a:endParaRPr>
          </a:p>
          <a:p>
            <a:r>
              <a:rPr lang="fr-FR" altLang="en-US" dirty="0">
                <a:latin typeface="Arial" panose="020B0604020202020204" pitchFamily="34" charset="0"/>
              </a:rPr>
              <a:t>Les survivantes doivent être rassurées pour qu'elles sachent qu'elles ne sont pas responsables de ce qui leur est arrivé. Cela confirme l'importance d'avoir des attitudes axées sur les survivantes, ce qui nous permet de reconnaître que les agresseurs sont responsables de l'agression, et que les survivantes ne provoquent l'agression et ne méritent pas d'être agressées. Par exemple, si une survivante déclare </a:t>
            </a:r>
            <a:r>
              <a:rPr lang="fr-FR" altLang="en-US" i="1" dirty="0">
                <a:latin typeface="Arial" panose="020B0604020202020204" pitchFamily="34" charset="0"/>
              </a:rPr>
              <a:t>« Si seulement j'avais lavé ses vêtements à temps, ça ne serait pas arrivé »</a:t>
            </a:r>
            <a:r>
              <a:rPr lang="fr-FR" altLang="en-US" dirty="0">
                <a:latin typeface="Arial" panose="020B0604020202020204" pitchFamily="34" charset="0"/>
              </a:rPr>
              <a:t>, vous pouvez répondre en disant </a:t>
            </a:r>
            <a:r>
              <a:rPr lang="fr-FR" altLang="en-US" i="1" dirty="0">
                <a:latin typeface="Arial" panose="020B0604020202020204" pitchFamily="34" charset="0"/>
              </a:rPr>
              <a:t>« Ce qui vous est arrivé n'était pas votre faute » </a:t>
            </a:r>
            <a:r>
              <a:rPr lang="fr-FR" altLang="en-US" dirty="0">
                <a:latin typeface="Arial" panose="020B0604020202020204" pitchFamily="34" charset="0"/>
              </a:rPr>
              <a:t>ou </a:t>
            </a:r>
            <a:r>
              <a:rPr lang="fr-FR" altLang="en-US" i="1" dirty="0">
                <a:latin typeface="Arial" panose="020B0604020202020204" pitchFamily="34" charset="0"/>
              </a:rPr>
              <a:t>« Vous n'êtes pas responsable de ce qui est arrivé ». </a:t>
            </a:r>
            <a:r>
              <a:rPr lang="fr-FR" altLang="en-US" dirty="0">
                <a:latin typeface="Arial" panose="020B0604020202020204" pitchFamily="34" charset="0"/>
              </a:rPr>
              <a:t>Quels types de phrases pouvez-vous prononcer pour montrer votre conviction et encourager la survivante ? (</a:t>
            </a:r>
            <a:r>
              <a:rPr lang="fr-FR" altLang="en-US" i="1" dirty="0">
                <a:latin typeface="Arial" panose="020B0604020202020204" pitchFamily="34" charset="0"/>
              </a:rPr>
              <a:t>Je vous crois. Vous avez bien fait de venir me parler. Vous êtes forte et vous pouvez guérir. Vous avez fait exactement ce qu'il fallait pour vous en sortir. Vous trouverez beaucoup de soutien ici)</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dirty="0">
              <a:latin typeface="Arial" panose="020B0604020202020204" pitchFamily="34" charset="0"/>
              <a:ea typeface="ヒラギノ角ゴ Pro W3" pitchFamily="14" charset="-128"/>
            </a:endParaRPr>
          </a:p>
          <a:p>
            <a:r>
              <a:rPr lang="fr-FR" sz="1200" kern="1200" baseline="0" dirty="0">
                <a:solidFill>
                  <a:schemeClr val="tx1"/>
                </a:solidFill>
                <a:latin typeface="+mn-lt"/>
              </a:rPr>
              <a:t>En plus de remercier la personne d'avoir partagé quelque chose de très difficile, vous pouvez</a:t>
            </a:r>
          </a:p>
          <a:p>
            <a:r>
              <a:rPr lang="fr-FR" sz="1200" kern="1200" baseline="0" dirty="0">
                <a:solidFill>
                  <a:schemeClr val="tx1"/>
                </a:solidFill>
                <a:latin typeface="+mn-lt"/>
              </a:rPr>
              <a:t>prononcer quelques phrases d'encouragement simples et très fortes. Ces phrases, appelées</a:t>
            </a:r>
          </a:p>
          <a:p>
            <a:r>
              <a:rPr lang="fr-FR" sz="1200" kern="1200" baseline="0" dirty="0">
                <a:solidFill>
                  <a:schemeClr val="tx1"/>
                </a:solidFill>
                <a:latin typeface="+mn-lt"/>
              </a:rPr>
              <a:t>« phrases réconfortantes », peuvent jouer un rôle important dans le processus de guérison d'une survivante.</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Encouragez et valorisez la survivante en disant « Vous avez été très courageuse de venir me parler ».</a:t>
            </a:r>
          </a:p>
          <a:p>
            <a:r>
              <a:rPr lang="fr-FR" sz="1200" kern="1200" baseline="0" dirty="0">
                <a:solidFill>
                  <a:schemeClr val="tx1"/>
                </a:solidFill>
                <a:latin typeface="+mn-lt"/>
              </a:rPr>
              <a:t>Continuez à développer la confiance en disant « Je vous crois ».</a:t>
            </a:r>
          </a:p>
          <a:p>
            <a:r>
              <a:rPr lang="fr-FR" sz="1200" kern="1200" baseline="0" dirty="0">
                <a:solidFill>
                  <a:schemeClr val="tx1"/>
                </a:solidFill>
                <a:latin typeface="+mn-lt"/>
              </a:rPr>
              <a:t>Exprimez de l'empathie en disant « Je suis désolé(e) de ce qui vous est arrivé » ou « Je suis vraiment désolé(e) pour ce que vous traversez ».</a:t>
            </a:r>
          </a:p>
          <a:p>
            <a:r>
              <a:rPr lang="fr-FR" sz="1200" kern="1200" baseline="0" dirty="0">
                <a:solidFill>
                  <a:schemeClr val="tx1"/>
                </a:solidFill>
                <a:latin typeface="+mn-lt"/>
              </a:rPr>
              <a:t>Rassurez la survivante et faites-lui savoir que ce qui lui est arrivé n'était pas de sa faute en disant « Vous n'avez rien à vous reprocher » ou « Ce qui</a:t>
            </a:r>
          </a:p>
          <a:p>
            <a:r>
              <a:rPr lang="fr-FR" sz="1200" kern="1200" baseline="0" dirty="0">
                <a:solidFill>
                  <a:schemeClr val="tx1"/>
                </a:solidFill>
                <a:latin typeface="+mn-lt"/>
              </a:rPr>
              <a:t>s'est passé n'était pas votre faute ».</a:t>
            </a:r>
          </a:p>
          <a:p>
            <a:r>
              <a:rPr lang="fr-FR" altLang="en-US" sz="1200" kern="1200" baseline="0" dirty="0">
                <a:solidFill>
                  <a:schemeClr val="tx1"/>
                </a:solidFill>
                <a:latin typeface="+mn-lt"/>
              </a:rPr>
              <a:t>Établir une relation : « Je suis heureux(se) que vous me l'ayez dit. » </a:t>
            </a:r>
            <a:endParaRPr lang="fr-FR" altLang="en-US" dirty="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dirty="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dirty="0">
              <a:latin typeface="Arial" panose="020B0604020202020204" pitchFamily="34" charset="0"/>
              <a:ea typeface="ヒラギノ角ゴ Pro W3" pitchFamily="14" charset="-128"/>
            </a:endParaRPr>
          </a:p>
          <a:p>
            <a:endParaRPr lang="fr-FR" altLang="en-US" b="1" dirty="0">
              <a:latin typeface="Arial" panose="020B0604020202020204" pitchFamily="34" charset="0"/>
              <a:ea typeface="ヒラギノ角ゴ Pro W3" pitchFamily="14" charset="-128"/>
            </a:endParaRPr>
          </a:p>
          <a:p>
            <a:endParaRPr lang="fr-FR" altLang="en-US" dirty="0">
              <a:latin typeface="Arial" panose="020B0604020202020204" pitchFamily="34" charset="0"/>
              <a:ea typeface="ヒラギノ角ゴ Pro W3" pitchFamily="14" charset="-128"/>
            </a:endParaRPr>
          </a:p>
        </p:txBody>
      </p:sp>
    </p:spTree>
    <p:extLst>
      <p:ext uri="{BB962C8B-B14F-4D97-AF65-F5344CB8AC3E}">
        <p14:creationId xmlns:p14="http://schemas.microsoft.com/office/powerpoint/2010/main" val="1427238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n'avons vu que quelques exemples de phrases réconfortantes. Quelles sont les autres phrases réconfortantes que nous pourrions utiliser avec les survivantes ? Formez des petits groupes. Qu'il s'agisse de phrases que vous utilisez actuellement dans le cadre de votre travail ou de nouvelles phrases, discutez de ce qui pourrait constituer d'autres phrases réconfortantes. </a:t>
            </a:r>
            <a:r>
              <a:rPr lang="fr-FR" b="1" baseline="0" dirty="0"/>
              <a:t>*Distribuez des copies du document 9.2.* </a:t>
            </a:r>
            <a:r>
              <a:rPr lang="fr-FR" smtClean="0"/>
              <a:t>Notez la phrase sous la catégorie à laquelle elle appartient selon vous. N'oubliez pas : une phrase peut appartenir à plusieurs catégories. Après environ 10 minutes, nous reviendrons en discuter avec l'ensemble du groupe.</a:t>
            </a:r>
          </a:p>
          <a:p>
            <a:endParaRPr lang="fr-FR" baseline="0" dirty="0"/>
          </a:p>
          <a:p>
            <a:r>
              <a:rPr lang="fr-FR" b="1" baseline="0" dirty="0"/>
              <a:t>*Pendant la discussion en groupe, notez les nouvelles phrases que présente le groupe sur un paperboard, si possible. Discutez des nouvelles phrases et des différentes catégories auxquelles elles appartiennent.*</a:t>
            </a:r>
          </a:p>
        </p:txBody>
      </p:sp>
      <p:sp>
        <p:nvSpPr>
          <p:cNvPr id="4" name="Slide Number Placeholder 3"/>
          <p:cNvSpPr>
            <a:spLocks noGrp="1"/>
          </p:cNvSpPr>
          <p:nvPr>
            <p:ph type="sldNum" sz="quarter" idx="10"/>
          </p:nvPr>
        </p:nvSpPr>
        <p:spPr/>
        <p:txBody>
          <a:bodyPr/>
          <a:lstStyle/>
          <a:p>
            <a:fld id="{90DE82CF-111A-48C3-9B62-44A2FA92CA0D}" type="slidenum">
              <a:rPr lang="en-US" smtClean="0"/>
              <a:pPr/>
              <a:t>15</a:t>
            </a:fld>
            <a:endParaRPr lang="fr-FR"/>
          </a:p>
        </p:txBody>
      </p:sp>
    </p:spTree>
    <p:extLst>
      <p:ext uri="{BB962C8B-B14F-4D97-AF65-F5344CB8AC3E}">
        <p14:creationId xmlns:p14="http://schemas.microsoft.com/office/powerpoint/2010/main" val="211345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tLang="en-US" b="1" dirty="0">
                <a:latin typeface="Arial" panose="020B0604020202020204" pitchFamily="34" charset="0"/>
              </a:rPr>
              <a:t>Suivre le rythme de la survivante :  </a:t>
            </a:r>
          </a:p>
          <a:p>
            <a:endParaRPr lang="fr-FR" altLang="en-US" b="1" dirty="0">
              <a:latin typeface="Arial" panose="020B0604020202020204" pitchFamily="34" charset="0"/>
              <a:ea typeface="ヒラギノ角ゴ Pro W3" pitchFamily="14" charset="-128"/>
            </a:endParaRPr>
          </a:p>
          <a:p>
            <a:r>
              <a:rPr lang="fr-FR" smtClean="0"/>
              <a:t>Vous devez suivre le rythme de la survivante. Laissez la personne raconter son histoire comme elle le souhaite et au rythme qu'elle veut. Vous ne devez pas presser une survivante pour qu'elle raconte son histoire, ni la forcer à partager quelque chose contre son gré.  </a:t>
            </a:r>
            <a:r>
              <a:rPr lang="fr-FR" altLang="en-US" dirty="0">
                <a:latin typeface="Arial" panose="020B0604020202020204" pitchFamily="34" charset="0"/>
              </a:rPr>
              <a:t>Vous n'avez pas besoin de connaître tous les détails de ce qui s'est passé. Vous avez uniquement besoin de savoir ce que la survivante est prête à partager. Ne la pressez pas pour obtenir des informations qu'elle ne veut pas partager ou qu'elle n'est pas prête à partager. Une survivante a le droit de partager toutes les informations, seulement quelques informations ou aucune information sur ce qui s'est passé. </a:t>
            </a:r>
          </a:p>
          <a:p>
            <a:endParaRPr lang="fr-FR" altLang="en-US" dirty="0">
              <a:latin typeface="Arial" panose="020B0604020202020204" pitchFamily="34" charset="0"/>
              <a:ea typeface="ヒラギノ角ゴ Pro W3" pitchFamily="14" charset="-128"/>
            </a:endParaRPr>
          </a:p>
          <a:p>
            <a:r>
              <a:rPr lang="fr-FR" altLang="en-US" dirty="0">
                <a:latin typeface="Arial" panose="020B0604020202020204" pitchFamily="34" charset="0"/>
              </a:rPr>
              <a:t>Quels types de phrases pouvez-vous prononcer pour montrer à la personne que</a:t>
            </a:r>
            <a:r>
              <a:rPr lang="fr-FR" smtClean="0"/>
              <a:t> </a:t>
            </a:r>
            <a:r>
              <a:rPr lang="fr-FR" altLang="en-US" dirty="0">
                <a:latin typeface="Arial" panose="020B0604020202020204" pitchFamily="34" charset="0"/>
              </a:rPr>
              <a:t>vous suivez son rythme ? </a:t>
            </a:r>
            <a:r>
              <a:rPr lang="fr-FR" altLang="en-US" i="1" dirty="0">
                <a:latin typeface="Arial" panose="020B0604020202020204" pitchFamily="34" charset="0"/>
              </a:rPr>
              <a:t>(C'est bon, prenez votre temps. Nous pourrons y revenir plus tard si vous ne voulez pas en parler maintenant.)</a:t>
            </a:r>
            <a:endParaRPr lang="fr-FR" altLang="en-US" dirty="0">
              <a:latin typeface="Arial" panose="020B0604020202020204" pitchFamily="34" charset="0"/>
              <a:ea typeface="ヒラギノ角ゴ Pro W3" pitchFamily="14" charset="-128"/>
            </a:endParaRPr>
          </a:p>
          <a:p>
            <a:endParaRPr lang="fr-FR" dirty="0"/>
          </a:p>
          <a:p>
            <a:r>
              <a:rPr lang="fr-FR" smtClean="0"/>
              <a:t>Rappelez-vous qu'il est toujours bon de faire des pauses, aussi bien pour vous que pour la survivante. Assurez-vous que la survivante le sait dès le début.  Si la survivante souhaite faire une pause et que cela est sûr et pertinent dans votre contexte, demandez-lui si elle veut un verre d'eau ou autre chose, ou si elle souhaite prendre l'air.  Partager des expériences de VBG n'est pas facile et sert souvent d'élément déclencheur pour les survivantes, et il est donc important que nous les aidions à aller doucement et à se sentir en sécurité lorsqu'elles dévoilent des informations. </a:t>
            </a:r>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16</a:t>
            </a:fld>
            <a:endParaRPr lang="fr-FR"/>
          </a:p>
        </p:txBody>
      </p:sp>
    </p:spTree>
    <p:extLst>
      <p:ext uri="{BB962C8B-B14F-4D97-AF65-F5344CB8AC3E}">
        <p14:creationId xmlns:p14="http://schemas.microsoft.com/office/powerpoint/2010/main" val="4050475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travailler avec une survivante, nous devons parler la même langue.  Travailler par l'intermédiaire d'un traducteur n'est pas idéal, mais si c'est la seule option, assurez-vous qu'il a reçu une formation sur les principes directeurs de VBG, qu'il comprend qu'il est tenu à la confidentialité, et qu'il doit traduire exactement ce que vous (en tant qu'intervenant) et la survivante dites (en d'autres termes, il ne doit pas résumer, paraphraser ou interpréter les propos de la survivante à sa façon).  Les prestataires de service doivent être très stricts avec les traducteurs à cet égard.  </a:t>
            </a:r>
          </a:p>
          <a:p>
            <a:endParaRPr lang="fr-FR" dirty="0"/>
          </a:p>
          <a:p>
            <a:r>
              <a:rPr lang="fr-FR" smtClean="0"/>
              <a:t>Nous devons utiliser des mots simples que la personne comprendra. Par exemple, elle peut ne pas savoir ce qu'est la « VBG » (il faut utiliser leurs mots pour décrire ce qui leur est arrivé) ou savoir ce qu'est un « intervenant » (il faut donc juste indiquer que c'est quelqu'un qui écoute et aide).  La personne ne saura probablement pas non plus ce qu'est une « orientation », un « plan d'action personnalisé » ou un « plan visant à assurer la sécurité ».  Utilisez des mots simples pour décrire ces choses.  </a:t>
            </a:r>
          </a:p>
        </p:txBody>
      </p:sp>
      <p:sp>
        <p:nvSpPr>
          <p:cNvPr id="4" name="Slide Number Placeholder 3"/>
          <p:cNvSpPr>
            <a:spLocks noGrp="1"/>
          </p:cNvSpPr>
          <p:nvPr>
            <p:ph type="sldNum" sz="quarter" idx="10"/>
          </p:nvPr>
        </p:nvSpPr>
        <p:spPr/>
        <p:txBody>
          <a:bodyPr/>
          <a:lstStyle/>
          <a:p>
            <a:fld id="{3932A089-4FA0-AF49-B954-707A78C3607E}" type="slidenum">
              <a:rPr lang="en-US" smtClean="0"/>
              <a:pPr/>
              <a:t>17</a:t>
            </a:fld>
            <a:endParaRPr lang="fr-FR"/>
          </a:p>
        </p:txBody>
      </p:sp>
    </p:spTree>
    <p:extLst>
      <p:ext uri="{BB962C8B-B14F-4D97-AF65-F5344CB8AC3E}">
        <p14:creationId xmlns:p14="http://schemas.microsoft.com/office/powerpoint/2010/main" val="1979211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fr-FR" sz="1200" dirty="0"/>
          </a:p>
          <a:p>
            <a:pPr algn="l"/>
            <a:r>
              <a:rPr lang="fr-FR" sz="1200" dirty="0"/>
              <a:t>Par petits groupes, présentez une liste d'au moins 5 termes « professionnels » et/ou phrases que nous utilisons dans ce domaine et « traduisez-les » dans un langage simple et clair. Nous ferons le tour de la salle et partagerons nos mots et leur traduction quand nous aurons terminé. </a:t>
            </a:r>
          </a:p>
          <a:p>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18</a:t>
            </a:fld>
            <a:endParaRPr lang="fr-FR"/>
          </a:p>
        </p:txBody>
      </p:sp>
    </p:spTree>
    <p:extLst>
      <p:ext uri="{BB962C8B-B14F-4D97-AF65-F5344CB8AC3E}">
        <p14:creationId xmlns:p14="http://schemas.microsoft.com/office/powerpoint/2010/main" val="1561030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silence est un puissant outil de communication.  </a:t>
            </a:r>
          </a:p>
          <a:p>
            <a:r>
              <a:rPr lang="fr-FR" smtClean="0"/>
              <a:t>Lorsqu'une survivante est submergée par les émotions, il est vraiment efficace, car il nous permet de simplement rester à ses côtés.  Nous la laissons pleurer.  Nous lui disons qu'il n'y a pas de problème et nous gardons le silence avec elle jusqu'à ce qu'elle soit prête à passer à autre chose.</a:t>
            </a:r>
          </a:p>
          <a:p>
            <a:r>
              <a:rPr lang="fr-FR" smtClean="0"/>
              <a:t>Le silence lui indique que nous sommes là, que nous l'écoutons et que nous n'allons pas partir, même dans les mauvais moments.  </a:t>
            </a:r>
          </a:p>
          <a:p>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19</a:t>
            </a:fld>
            <a:endParaRPr lang="fr-FR"/>
          </a:p>
        </p:txBody>
      </p:sp>
    </p:spTree>
    <p:extLst>
      <p:ext uri="{BB962C8B-B14F-4D97-AF65-F5344CB8AC3E}">
        <p14:creationId xmlns:p14="http://schemas.microsoft.com/office/powerpoint/2010/main" val="3526046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9 : Compétences en communication</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l'importance d'avoir de solides compétences en communication</a:t>
            </a:r>
          </a:p>
          <a:p>
            <a:pPr marL="171450" lvl="0" indent="-171450">
              <a:buFont typeface="Arial" charset="0"/>
              <a:buChar char="•"/>
            </a:pPr>
            <a:r>
              <a:rPr lang="fr-FR" sz="1200" kern="1200" dirty="0">
                <a:solidFill>
                  <a:schemeClr val="tx1"/>
                </a:solidFill>
                <a:effectLst/>
                <a:latin typeface="+mn-lt"/>
              </a:rPr>
              <a:t>Définir l'engagement et ses composantes</a:t>
            </a:r>
          </a:p>
          <a:p>
            <a:pPr marL="171450" lvl="0" indent="-171450">
              <a:buFont typeface="Arial" charset="0"/>
              <a:buChar char="•"/>
            </a:pPr>
            <a:r>
              <a:rPr lang="fr-FR" sz="1200" kern="1200" dirty="0">
                <a:solidFill>
                  <a:schemeClr val="tx1"/>
                </a:solidFill>
                <a:effectLst/>
                <a:latin typeface="+mn-lt"/>
              </a:rPr>
              <a:t>Apprendre à communiquer et s'entraîner</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a:t>
            </a:r>
            <a:r>
              <a:rPr lang="fr-FR" smtClean="0"/>
              <a:t> </a:t>
            </a:r>
            <a:r>
              <a:rPr lang="fr-FR" sz="1200" kern="1200" dirty="0">
                <a:solidFill>
                  <a:schemeClr val="tx1"/>
                </a:solidFill>
                <a:effectLst/>
                <a:latin typeface="+mn-lt"/>
              </a:rPr>
              <a:t>1 heure 30 minutes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9.1 – Communication respectueuse et axée sur l'encouragement (un par participant)</a:t>
            </a:r>
            <a:r>
              <a:rPr lang="fr-FR" smtClean="0"/>
              <a:t> </a:t>
            </a:r>
          </a:p>
          <a:p>
            <a:pPr marL="171450" lvl="0" indent="-171450">
              <a:buFont typeface="Arial" charset="0"/>
              <a:buChar char="•"/>
            </a:pPr>
            <a:r>
              <a:rPr lang="fr-FR" dirty="0">
                <a:effectLst/>
              </a:rPr>
              <a:t>Document 9.2 – Phrases réconfortantes (un par participant)</a:t>
            </a:r>
          </a:p>
          <a:p>
            <a:pPr marL="0" lv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5 minutes – Objectifs et introduction (1-2)</a:t>
            </a:r>
          </a:p>
          <a:p>
            <a:r>
              <a:rPr lang="fr-FR" sz="1200" kern="1200" dirty="0">
                <a:solidFill>
                  <a:schemeClr val="tx1"/>
                </a:solidFill>
                <a:effectLst/>
                <a:latin typeface="+mn-lt"/>
              </a:rPr>
              <a:t>10 minutes – Communication pour favoriser les relations et l'engagement (3-4)</a:t>
            </a:r>
          </a:p>
          <a:p>
            <a:r>
              <a:rPr lang="fr-FR" sz="1200" kern="1200" dirty="0">
                <a:solidFill>
                  <a:schemeClr val="tx1"/>
                </a:solidFill>
                <a:effectLst/>
                <a:latin typeface="+mn-lt"/>
              </a:rPr>
              <a:t>10 minutes – Éléments de communication (5-8)</a:t>
            </a:r>
          </a:p>
          <a:p>
            <a:r>
              <a:rPr lang="fr-FR" sz="1200" kern="1200" dirty="0">
                <a:solidFill>
                  <a:schemeClr val="tx1"/>
                </a:solidFill>
                <a:effectLst/>
                <a:latin typeface="+mn-lt"/>
              </a:rPr>
              <a:t>45 minutes – Stratégies de communication (9-21)</a:t>
            </a:r>
          </a:p>
          <a:p>
            <a:r>
              <a:rPr lang="fr-FR" sz="1200" kern="1200" dirty="0">
                <a:solidFill>
                  <a:schemeClr val="tx1"/>
                </a:solidFill>
                <a:effectLst/>
                <a:latin typeface="+mn-lt"/>
              </a:rPr>
              <a:t>15 minutes – Activité récapitulative (22)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dirty="0">
                <a:solidFill>
                  <a:schemeClr val="tx1"/>
                </a:solidFill>
                <a:effectLst/>
                <a:latin typeface="+mn-lt"/>
              </a:rPr>
              <a:t>minutes – Conclusion (23)</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Dans ce module, il est important de démontrer, en tant que formateur, les mêmes types de communication que ceux que vous voudriez que les intervenants utilisent avec les survivantes. Si les membres de votre groupe se sentent à l'aise avec vous et entre eux, vous pouvez consacrer quelques minutes à faire le contraire, à savoir adopter un langage corporel et des types de communication qui n'aident pas (détourner le regard, croiser les bras devant vous, poser uniquement des questions fermées, utiliser un langage compliqué). Puis, après quelques minutes, demandez aux participants ce qu'ils en ont pensé. Il y aura tout d'abord probablement une certaine confusion, mais ce peut être un bon apprentissage par l'expérience.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connaître les bonnes techniques de communication, notamment la communication non verbale.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S'engager envers une survivante dépend de nos compétences relationnelles (observation, présence et écoute) et de nos qualités (chaleur, empathie, respect et authenticité)</a:t>
            </a:r>
          </a:p>
          <a:p>
            <a:pPr marL="171450" lvl="0" indent="-171450">
              <a:buFont typeface="Arial" charset="0"/>
              <a:buChar char="•"/>
            </a:pPr>
            <a:r>
              <a:rPr lang="fr-FR" sz="1200" kern="1200" dirty="0">
                <a:solidFill>
                  <a:schemeClr val="tx1"/>
                </a:solidFill>
                <a:effectLst/>
                <a:latin typeface="+mn-lt"/>
              </a:rPr>
              <a:t>La communication se compose de trois éléments : le contenu ou les mots que nous utilisons, le ton et la manière de parler, et la communication non verbale</a:t>
            </a:r>
          </a:p>
          <a:p>
            <a:pPr marL="171450" lvl="0" indent="-171450">
              <a:buFont typeface="Arial" charset="0"/>
              <a:buChar char="•"/>
            </a:pPr>
            <a:r>
              <a:rPr lang="fr-FR" sz="1200" kern="1200" dirty="0">
                <a:solidFill>
                  <a:schemeClr val="tx1"/>
                </a:solidFill>
                <a:effectLst/>
                <a:latin typeface="+mn-lt"/>
              </a:rPr>
              <a:t>Les stratégies de communication à utiliser : écoute active, questions efficaces, approuver les sentiments, utiliser des phrases réconfortantes, suivre le rythme de la survivante, utiliser un langage simple et similaire, et se servir du silence au besoin</a:t>
            </a:r>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sz="1200" dirty="0"/>
              <a:t>Nous allons nous asseoir en silence et rester immobiles pendant 2 minutes. Veuillez ne pas dessiner, écrire ou travailler pendant ces 2 minutes. Observez ce que vous ressentez. Vous sentez-vous à l'aise ? Êtes-vous détendu(e) ? Vous sentez-vous anxieux(se) ?</a:t>
            </a:r>
          </a:p>
          <a:p>
            <a:pPr algn="l"/>
            <a:endParaRPr lang="fr-FR" sz="1200" dirty="0"/>
          </a:p>
          <a:p>
            <a:pPr algn="l"/>
            <a:r>
              <a:rPr lang="fr-FR" sz="1200" dirty="0"/>
              <a:t>Une fois les 2 minutes écoulées, nous parlerons de ce que vous avez ressenti pendant cet exercice. </a:t>
            </a:r>
          </a:p>
          <a:p>
            <a:pPr algn="l"/>
            <a:endParaRPr lang="fr-FR" sz="120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Cela peut être incroyablement difficile à faire. En tant que personnes faisant preuve d'empathie, notre instinct nous pousse à vouloir que les autres se sentent mieux. Nous devons nous entraîner et apprendre à nous sentir à l'aise dans le silence. </a:t>
            </a:r>
            <a:endParaRPr lang="fr-FR" dirty="0"/>
          </a:p>
          <a:p>
            <a:pPr algn="ctr"/>
            <a:endParaRPr lang="fr-FR" sz="1200"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20</a:t>
            </a:fld>
            <a:endParaRPr lang="fr-FR"/>
          </a:p>
        </p:txBody>
      </p:sp>
    </p:spTree>
    <p:extLst>
      <p:ext uri="{BB962C8B-B14F-4D97-AF65-F5344CB8AC3E}">
        <p14:creationId xmlns:p14="http://schemas.microsoft.com/office/powerpoint/2010/main" val="4232289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b="1" dirty="0"/>
              <a:t>**Distribuez le document 9.1 Choses à faire et ne pas faire en matière de communication.  Étudiez le document avec les membres du groupe en leur demandant s'ils ont des questions.**  </a:t>
            </a:r>
          </a:p>
          <a:p>
            <a:endParaRPr lang="fr-FR" b="1" baseline="0" dirty="0"/>
          </a:p>
          <a:p>
            <a:r>
              <a:rPr lang="fr-FR" b="1" baseline="0" dirty="0"/>
              <a:t>Demandez à un volontaire de jouer le rôle d'une survivante.  Expliquez le cas de la survivante au volontaire (servez-vous d'un scénario présenté dans un précédent module ou inventez-en un).  Expliquez que vous allez faire un jeu de rôle (seulement un volet d'une session de gestion des cas) lorsque la survivante vous dit ce qui s'est passé.  Indiquez clairement aux participants que vous n'allez pas examiner les étapes de la gestion des cas pour l'instant. Vous essayez simplement de démontrer les compétences qu'ils viennent d'acquérir.  Lorsque vous faites le jeu de rôle, essayez d'utiliser le plus de compétences possible et de les utiliser correctement.  Faites également certaines choses mal de manière délibérée mais subtile, c'est-à-dire ne les rendez pas trop évidentes.  Le but est de voir si les participants remarquent ces petites choses.  </a:t>
            </a:r>
          </a:p>
          <a:p>
            <a:endParaRPr lang="fr-FR" b="1" baseline="0" dirty="0"/>
          </a:p>
          <a:p>
            <a:r>
              <a:rPr lang="fr-FR" b="1" baseline="0" dirty="0"/>
              <a:t>Demandez aux participants d'observer et de noter les compétences que vous avez utilisées.  Quel impact ont-elles eu sur la survivante et la conversation ? **</a:t>
            </a:r>
          </a:p>
          <a:p>
            <a:endParaRPr lang="fr-FR" b="1" baseline="0" dirty="0"/>
          </a:p>
          <a:p>
            <a:r>
              <a:rPr lang="fr-FR" b="1" baseline="0" dirty="0"/>
              <a:t>Demandez également aux participants de noter ce que vous auriez pu faire différemment.  </a:t>
            </a:r>
            <a:endParaRPr lang="fr-FR" b="1"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mtClean="0"/>
              <a:t>Merci de votre attention. Avant de conclure, j'aimerais vous distribuer la feuille des choses à faire et ne pas faire en matière de communication que vous garderez. J'aimerais également vous laisser la parole pour que vous puissiez me poser vos questions et me faire part de vos doutes et de vos réflexions.</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t>
            </a: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r>
              <a:rPr lang="fr-FR" smtClean="0"/>
              <a:t> </a:t>
            </a:r>
            <a:endParaRPr lang="fr-FR" dirty="0"/>
          </a:p>
          <a:p>
            <a:pPr eaLnBrk="1" hangingPunct="1">
              <a:spcBef>
                <a:spcPct val="0"/>
              </a:spcBef>
            </a:pPr>
            <a:endParaRPr lang="fr-FR" dirty="0"/>
          </a:p>
          <a:p>
            <a:pPr eaLnBrk="1" hangingPunct="1">
              <a:spcBef>
                <a:spcPct val="0"/>
              </a:spcBef>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E79FC55E-044F-4AAC-A079-ECFA6E82580F}" type="slidenum">
              <a:rPr lang="en-US"/>
              <a:pPr/>
              <a:t>22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trois objectifs pour cette session sont les suivants : </a:t>
            </a:r>
          </a:p>
          <a:p>
            <a:pPr marL="228600" indent="-228600">
              <a:buAutoNum type="arabicParenR"/>
            </a:pPr>
            <a:r>
              <a:rPr lang="fr-FR" smtClean="0"/>
              <a:t>Comprendre l'importance d'avoir de solides compétences en communication</a:t>
            </a:r>
            <a:endParaRPr lang="fr-FR" dirty="0"/>
          </a:p>
          <a:p>
            <a:pPr marL="228600" indent="-228600">
              <a:buAutoNum type="arabicParenR"/>
            </a:pPr>
            <a:r>
              <a:rPr lang="fr-FR" smtClean="0"/>
              <a:t>Définir l'engagement et ses composantes</a:t>
            </a:r>
            <a:endParaRPr lang="fr-FR" baseline="0" dirty="0"/>
          </a:p>
          <a:p>
            <a:pPr marL="0" indent="0">
              <a:buNone/>
            </a:pPr>
            <a:r>
              <a:rPr lang="fr-FR" smtClean="0"/>
              <a:t>et 3) Apprendre à communiquer et s'entraîner</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solidFill>
                  <a:prstClr val="black"/>
                </a:solidFill>
              </a:rPr>
              <a:pPr/>
              <a:t>3</a:t>
            </a:fld>
            <a:endParaRPr lang="fr-FR">
              <a:solidFill>
                <a:prstClr val="black"/>
              </a:solidFill>
            </a:endParaRPr>
          </a:p>
        </p:txBody>
      </p:sp>
    </p:spTree>
    <p:extLst>
      <p:ext uri="{BB962C8B-B14F-4D97-AF65-F5344CB8AC3E}">
        <p14:creationId xmlns:p14="http://schemas.microsoft.com/office/powerpoint/2010/main" val="682580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La divulgation, lorsqu'une survivante parle à quelqu'un des actes de violence qu'elle a subis, est tout à fait cruciale dans le processus d'assistance dans les situations de violence. Il s'agit d'un tournant décisif pour les survivantes et du début de leur processus de guérison. La façon dont nous traitons cela et la communication que nous utilisons dès lors avec les survivantes peuvent déterminer la qualité de la relation que nous établissons avec elles. C'est pourquoi il est important d'avoir de solides compétences en communication pour pouvoir aider efficacement les survivantes.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r>
              <a:rPr lang="fr-FR" smtClean="0"/>
              <a:t>L'objectif de la communication entre un prestataire de services et une survivante est d'établir une </a:t>
            </a:r>
            <a:r>
              <a:rPr lang="fr-FR" b="1" dirty="0"/>
              <a:t>relation d'assistance</a:t>
            </a:r>
            <a:r>
              <a:rPr lang="fr-FR" smtClean="0"/>
              <a:t>, sûre et basée sur la confiance, qui les soutient. </a:t>
            </a:r>
          </a:p>
          <a:p>
            <a:r>
              <a:rPr lang="fr-FR" smtClean="0"/>
              <a:t>Les relations d'assistance permettent alors de rendre les survivantes autonomes afin qu'elles sentent que le prestataire de services s'occupe d'elles et les respecte. </a:t>
            </a:r>
          </a:p>
          <a:p>
            <a:endParaRPr lang="fr-FR" dirty="0"/>
          </a:p>
          <a:p>
            <a:r>
              <a:rPr lang="fr-FR" smtClean="0"/>
              <a:t>Chaque rencontre avec une survivante constitue une occasion de renforcer la relation d'assistance pour les prestataires de services. Aujourd'hui nous allons parler de la façon dont la communication peut nous aider dans ce processus d'engagement envers les survivantes. </a:t>
            </a: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4</a:t>
            </a:fld>
            <a:endParaRPr lang="fr-FR"/>
          </a:p>
        </p:txBody>
      </p:sp>
    </p:spTree>
    <p:extLst>
      <p:ext uri="{BB962C8B-B14F-4D97-AF65-F5344CB8AC3E}">
        <p14:creationId xmlns:p14="http://schemas.microsoft.com/office/powerpoint/2010/main" val="454022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devons nous assurer que nos relations d'assistance permettent la guérison à travers une bonne communication.  Cela commence par l'engagement.  Pour commencer, définissons ce qu'est l'engagement. L'engagement est assuré par l'utilisation des compétences relationnelles et des qualités relationnelles. En tant que prestataire de services, notre objectif est toujours d'avoir un solide engagement positif envers les survivantes. C'est ainsi que nous créons des relations curatives. </a:t>
            </a:r>
          </a:p>
          <a:p>
            <a:endParaRPr lang="fr-FR" baseline="0" dirty="0"/>
          </a:p>
          <a:p>
            <a:r>
              <a:rPr lang="fr-FR" smtClean="0"/>
              <a:t>Premièrement, nous avons des compétences relationnelles. Il s'agit des compétences que nous acquérons grâce à notre formation et notre pratique quotidienne, notamment l'observation, la présence et l'écoute. Nous allons en parler plus en détail aujourd'hui. </a:t>
            </a:r>
          </a:p>
          <a:p>
            <a:endParaRPr lang="fr-FR" baseline="0" dirty="0"/>
          </a:p>
          <a:p>
            <a:r>
              <a:rPr lang="fr-FR" smtClean="0"/>
              <a:t>Deuxièmement, nous avons des qualités relationnelles. Il s'agit des qualités inhérentes que nous possédons. Ces qualités nous ont conduits à travailler dans ce domaine, et elles nous permettent d'être bons dans ce que nous faisons. Nous pouvons utiliser nos compétences pour révéler ces qualités, et nous pouvons travailler pour améliorer activement et exprimer nos qualités relationnelles, à savoir la chaleur, l'empathie, le respect et l'authenticité. Examinons ces éléments un par un, et assurons-nous que nous les comprenons bien de la même manière. Quelqu'un peut-il me dire ce qu'il entend par observation ? </a:t>
            </a:r>
            <a:r>
              <a:rPr lang="fr-FR" b="1" baseline="0" dirty="0"/>
              <a:t>*Continuez ainsi, en prenant un exemple de chaque aspect.* </a:t>
            </a:r>
          </a:p>
          <a:p>
            <a:endParaRPr lang="fr-FR" baseline="0" dirty="0"/>
          </a:p>
          <a:p>
            <a:r>
              <a:rPr lang="fr-FR" smtClean="0"/>
              <a:t>Maintenant, quelqu'un peut-il me dire la différence entre empathie et sympathie ? Ce sont deux mots qui sont souvent utilisés indifféremment. Prenons un exemple : disons que vous travaillez avec quelqu'un qui vient d'être cambriolé. Si vous faites preuve de sympathie, vous penserez à ce que, en tant que personne, vous ressentiriez si vous aviez aussi été victime d'un cambriolage. Il peut s'agir de sentiments de colère, de peur et de tristesse. Toutefois, si vous faites preuve d'empathie, vous essaierez de comprendre ce que ressent cette personne après s'être fait cambriolée. Vous essaierez de voir la situation de la personne de son point de vue et non du vôtre.  </a:t>
            </a:r>
          </a:p>
          <a:p>
            <a:endParaRPr lang="fr-FR" baseline="0" dirty="0"/>
          </a:p>
          <a:p>
            <a:r>
              <a:rPr lang="fr-FR" smtClean="0"/>
              <a:t>Pour obtenir l'engagement en utilisant ces compétences et en montrant ces qualités, nous devons pouvoir communiquer efficacement avec les survivantes. </a:t>
            </a:r>
            <a:endParaRPr lang="fr-FR" dirty="0"/>
          </a:p>
        </p:txBody>
      </p:sp>
      <p:sp>
        <p:nvSpPr>
          <p:cNvPr id="4" name="Slide Number Placeholder 3"/>
          <p:cNvSpPr>
            <a:spLocks noGrp="1"/>
          </p:cNvSpPr>
          <p:nvPr>
            <p:ph type="sldNum" sz="quarter" idx="10"/>
          </p:nvPr>
        </p:nvSpPr>
        <p:spPr/>
        <p:txBody>
          <a:bodyPr/>
          <a:lstStyle/>
          <a:p>
            <a:fld id="{ECB1F83B-4122-473B-9348-C0B5BAA97EFF}" type="slidenum">
              <a:rPr lang="en-US" smtClean="0"/>
              <a:pPr/>
              <a:t>5</a:t>
            </a:fld>
            <a:endParaRPr lang="fr-FR"/>
          </a:p>
        </p:txBody>
      </p:sp>
    </p:spTree>
    <p:extLst>
      <p:ext uri="{BB962C8B-B14F-4D97-AF65-F5344CB8AC3E}">
        <p14:creationId xmlns:p14="http://schemas.microsoft.com/office/powerpoint/2010/main" val="539553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parler des éléments de communication et nous examinerons ensuite quelques techniques spécifiques. Il y a trois éléments en jeu dans toute discussion en personne : les mots ou ce que vous dites, le ton, le débit et la manière de parler, et la communication non verbale ou le langage corporel. </a:t>
            </a:r>
          </a:p>
          <a:p>
            <a:endParaRPr lang="fr-FR" baseline="0" dirty="0"/>
          </a:p>
          <a:p>
            <a:r>
              <a:rPr lang="fr-FR" smtClean="0"/>
              <a:t>Le langage corporel couvre différents facteurs : la posture (se tenir affalé dans la chaise ou se tenir droit et être vigilant), les gestes (parler avec ses mains ou faire des gestes à des moments précis de la conversation), les expressions du visage (montrer des émotions qui peuvent apporter un soutien ou contredire les propos de la survivante) et les mouvements des yeux (regarder autour de soi, établir un contact visuel ou ne pas établir de contact visuel, etc.)</a:t>
            </a:r>
            <a:endParaRPr lang="fr-FR" dirty="0"/>
          </a:p>
          <a:p>
            <a:endParaRPr lang="fr-FR" dirty="0"/>
          </a:p>
          <a:p>
            <a:endParaRPr lang="fr-FR" dirty="0"/>
          </a:p>
          <a:p>
            <a:endParaRPr lang="fr-FR" dirty="0"/>
          </a:p>
          <a:p>
            <a:endParaRPr lang="fr-FR" dirty="0"/>
          </a:p>
          <a:p>
            <a:r>
              <a:rPr lang="fr-FR" smtClean="0"/>
              <a:t>Réf. : Mehrabian</a:t>
            </a:r>
            <a:endParaRPr lang="fr-FR" dirty="0"/>
          </a:p>
          <a:p>
            <a:r>
              <a:rPr lang="fr-FR" smtClean="0"/>
              <a:t>http://en.wikipedia.org/wiki/Albert_Mehrabian</a:t>
            </a:r>
            <a:endParaRPr lang="fr-FR" dirty="0"/>
          </a:p>
          <a:p>
            <a:endParaRPr lang="fr-FR" dirty="0"/>
          </a:p>
        </p:txBody>
      </p:sp>
      <p:sp>
        <p:nvSpPr>
          <p:cNvPr id="4" name="Slide Number Placeholder 3"/>
          <p:cNvSpPr>
            <a:spLocks noGrp="1"/>
          </p:cNvSpPr>
          <p:nvPr>
            <p:ph type="sldNum" sz="quarter" idx="10"/>
          </p:nvPr>
        </p:nvSpPr>
        <p:spPr/>
        <p:txBody>
          <a:bodyPr/>
          <a:lstStyle/>
          <a:p>
            <a:fld id="{C60A32D9-EA12-BE47-9726-812A7B810CDB}" type="slidenum">
              <a:rPr lang="en-US" smtClean="0"/>
              <a:pPr/>
              <a:t>6</a:t>
            </a:fld>
            <a:endParaRPr lang="fr-FR"/>
          </a:p>
        </p:txBody>
      </p:sp>
    </p:spTree>
    <p:extLst>
      <p:ext uri="{BB962C8B-B14F-4D97-AF65-F5344CB8AC3E}">
        <p14:creationId xmlns:p14="http://schemas.microsoft.com/office/powerpoint/2010/main" val="87555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Regardons comment nous pouvons nous occuper de notre propre communication non verbale : </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Contact visuel :  </a:t>
            </a:r>
            <a:r>
              <a:rPr lang="fr-FR" smtClean="0"/>
              <a:t>le niveau de contact visuel approprié change d'une culture à l'autre. Veillez à maintenir un contact visuel suffisant pour montrer votre engagement, sans avoir l'air de fixer la personne.</a:t>
            </a:r>
          </a:p>
          <a:p>
            <a:pPr lvl="0"/>
            <a:r>
              <a:rPr lang="fr-FR" smtClean="0"/>
              <a:t>Suivez l'exemple de la survivante. Si la personne établit de nombreux contacts visuels, faites de même. De plus, vous devez discuter de ce qui est approprié dans votre contexte avec votre équipe.</a:t>
            </a:r>
            <a:endParaRPr lang="fr-FR" dirty="0"/>
          </a:p>
          <a:p>
            <a:pPr lvl="0">
              <a:buNone/>
            </a:pPr>
            <a:endParaRPr lang="fr-FR" dirty="0"/>
          </a:p>
          <a:p>
            <a:r>
              <a:rPr lang="fr-FR" b="1" dirty="0"/>
              <a:t>Positionnement du corps </a:t>
            </a:r>
            <a:r>
              <a:rPr lang="fr-FR" smtClean="0"/>
              <a:t>:  soyez attentif(ve) à la distance entre vous et la survivante.   Une distance trop importante ou la présence de tables/bureaux entre vous constitue un frein à l'ouverture.  Une distance trop faible peut mettre la survivante mal à l'aise ou la faire se sentir en danger.  Sachez également où et comment vous asseoir dans la pièce : vous tenez-vous les bras croisés devant vous ? Prenez-vous des notes en permanence ? Bloquez-vous la sortie là où vous êtes installé(e) ?</a:t>
            </a:r>
            <a:endParaRPr lang="fr-FR" dirty="0"/>
          </a:p>
          <a:p>
            <a:endParaRPr lang="fr-FR" dirty="0"/>
          </a:p>
          <a:p>
            <a:r>
              <a:rPr lang="fr-FR" b="1" dirty="0"/>
              <a:t>Ton de la voix </a:t>
            </a:r>
            <a:r>
              <a:rPr lang="fr-FR" smtClean="0"/>
              <a:t>:  restez audible, mais gardez un faible volume sonore et un ton calme.   La survivante ressentira du stress si vous parlez trop fort ou avec trop d'enthousiasme. Nous devons également faire attention à ne pas paraître désintéressés ou désengagés, que ce soit par la parole ou par le geste, en maintenant le même volume sonore et le même ton de la voix. </a:t>
            </a:r>
            <a:endParaRPr lang="fr-FR" dirty="0"/>
          </a:p>
          <a:p>
            <a:pPr lvl="0"/>
            <a:endParaRPr lang="fr-FR" dirty="0"/>
          </a:p>
          <a:p>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7</a:t>
            </a:fld>
            <a:endParaRPr lang="fr-FR"/>
          </a:p>
        </p:txBody>
      </p:sp>
    </p:spTree>
    <p:extLst>
      <p:ext uri="{BB962C8B-B14F-4D97-AF65-F5344CB8AC3E}">
        <p14:creationId xmlns:p14="http://schemas.microsoft.com/office/powerpoint/2010/main" val="3453167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sz="1200" dirty="0"/>
              <a:t>Par paire, essayez d'avoir une conversation en expliquant comment vous vous sentez cette semaine, mais en utilisant uniquement la communication non verbale. Essayez d'exprimer que vous êtes fatigué(e), que vous ne vous sentez pas bien, que vous êtes heureux(se), que vous vous ennuyez, etc. </a:t>
            </a:r>
          </a:p>
          <a:p>
            <a:pPr algn="l"/>
            <a:endParaRPr lang="fr-FR" sz="1200" dirty="0"/>
          </a:p>
          <a:p>
            <a:pPr algn="l"/>
            <a:r>
              <a:rPr lang="fr-FR" sz="1200" dirty="0"/>
              <a:t>Après quelques minutes de communication non verbale, communiquez verbalement avec votre partenaire pour voir si vous aviez compris son message ou si vous en étiez loin. </a:t>
            </a:r>
          </a:p>
          <a:p>
            <a:pPr algn="l"/>
            <a:r>
              <a:rPr lang="fr-FR" sz="1200" dirty="0"/>
              <a:t>Avec l'ensemble du groupe, parlons de la façon dont s'est déroulé cet exercice. Était-ce difficile ou facile ? Y a-t-il eu des malentendus ?</a:t>
            </a:r>
          </a:p>
        </p:txBody>
      </p:sp>
      <p:sp>
        <p:nvSpPr>
          <p:cNvPr id="4" name="Slide Number Placeholder 3"/>
          <p:cNvSpPr>
            <a:spLocks noGrp="1"/>
          </p:cNvSpPr>
          <p:nvPr>
            <p:ph type="sldNum" sz="quarter" idx="10"/>
          </p:nvPr>
        </p:nvSpPr>
        <p:spPr/>
        <p:txBody>
          <a:bodyPr/>
          <a:lstStyle/>
          <a:p>
            <a:fld id="{3932A089-4FA0-AF49-B954-707A78C3607E}" type="slidenum">
              <a:rPr lang="en-US" smtClean="0"/>
              <a:pPr/>
              <a:t>8</a:t>
            </a:fld>
            <a:endParaRPr lang="fr-FR"/>
          </a:p>
        </p:txBody>
      </p:sp>
    </p:spTree>
    <p:extLst>
      <p:ext uri="{BB962C8B-B14F-4D97-AF65-F5344CB8AC3E}">
        <p14:creationId xmlns:p14="http://schemas.microsoft.com/office/powerpoint/2010/main" val="92743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Maintenant que nous avons un peu parlé de la communication non verbale, parlons des techniques de communication verbale. Nous allons examiner chacune de ces techniques plus en détail. Ces stratégies nous aident à montrer les qualités relationnelles que sont la chaleur, l'empathie, le respect et l'authenticité. </a:t>
            </a:r>
            <a:endParaRPr lang="fr-FR"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9</a:t>
            </a:fld>
            <a:endParaRPr lang="fr-FR"/>
          </a:p>
        </p:txBody>
      </p:sp>
    </p:spTree>
    <p:extLst>
      <p:ext uri="{BB962C8B-B14F-4D97-AF65-F5344CB8AC3E}">
        <p14:creationId xmlns:p14="http://schemas.microsoft.com/office/powerpoint/2010/main" val="2275750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745732"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0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 id="2147483728" r:id="rId20"/>
    <p:sldLayoutId id="2147483729" r:id="rId21"/>
    <p:sldLayoutId id="2147483730" r:id="rId22"/>
    <p:sldLayoutId id="2147483731" r:id="rId23"/>
    <p:sldLayoutId id="2147483732"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19660" y="1515556"/>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t/>
            </a:r>
            <a:br/>
            <a:r>
              <a:rPr lang="fr-FR" sz="4900" dirty="0"/>
              <a:t>Écoute active</a:t>
            </a:r>
            <a:r>
              <a:t/>
            </a:r>
            <a:br/>
            <a:endParaRPr lang="fr-FR" sz="4900" dirty="0"/>
          </a:p>
        </p:txBody>
      </p:sp>
      <p:sp>
        <p:nvSpPr>
          <p:cNvPr id="3" name="Content Placeholder 2"/>
          <p:cNvSpPr>
            <a:spLocks noGrp="1"/>
          </p:cNvSpPr>
          <p:nvPr>
            <p:ph idx="1"/>
          </p:nvPr>
        </p:nvSpPr>
        <p:spPr>
          <a:xfrm>
            <a:off x="375016" y="1718442"/>
            <a:ext cx="6259395" cy="4590284"/>
          </a:xfrm>
          <a:noFill/>
        </p:spPr>
        <p:txBody>
          <a:bodyPr>
            <a:noAutofit/>
          </a:bodyPr>
          <a:lstStyle/>
          <a:p>
            <a:pPr>
              <a:spcAft>
                <a:spcPts val="1200"/>
              </a:spcAft>
            </a:pPr>
            <a:r>
              <a:rPr lang="fr-FR" sz="2400" dirty="0"/>
              <a:t>Paraphraser et résumer ce que dit la survivante, au besoin, afin de montrer que vous l'écoutez et la comprenez </a:t>
            </a:r>
          </a:p>
          <a:p>
            <a:pPr>
              <a:spcAft>
                <a:spcPts val="1200"/>
              </a:spcAft>
            </a:pPr>
            <a:r>
              <a:rPr lang="fr-FR" sz="2400" dirty="0"/>
              <a:t>Clarifier si nécessaire </a:t>
            </a:r>
          </a:p>
          <a:p>
            <a:pPr>
              <a:spcAft>
                <a:spcPts val="1200"/>
              </a:spcAft>
            </a:pPr>
            <a:endParaRPr lang="fr-FR" sz="1800" dirty="0"/>
          </a:p>
          <a:p>
            <a:pPr>
              <a:spcAft>
                <a:spcPts val="1200"/>
              </a:spcAft>
            </a:pPr>
            <a:r>
              <a:rPr lang="fr-FR" sz="2400" dirty="0"/>
              <a:t>Refléter ce qui est dit et/ou les sentiments</a:t>
            </a:r>
          </a:p>
          <a:p>
            <a:pPr>
              <a:spcAft>
                <a:spcPts val="1200"/>
              </a:spcAft>
            </a:pPr>
            <a:r>
              <a:rPr lang="fr-FR" sz="2400" dirty="0"/>
              <a:t>Aider la survivante à se concentrer si elle part vers d'autres sujets</a:t>
            </a:r>
            <a:endParaRPr lang="fr-FR" dirty="0"/>
          </a:p>
        </p:txBody>
      </p:sp>
      <p:sp>
        <p:nvSpPr>
          <p:cNvPr id="5" name="Oval Callout 4"/>
          <p:cNvSpPr/>
          <p:nvPr/>
        </p:nvSpPr>
        <p:spPr>
          <a:xfrm>
            <a:off x="4361386" y="2806262"/>
            <a:ext cx="4118980" cy="1354995"/>
          </a:xfrm>
          <a:prstGeom prst="wedgeEllipseCallout">
            <a:avLst>
              <a:gd name="adj1" fmla="val -61405"/>
              <a:gd name="adj2" fmla="val 10142"/>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r>
              <a:rPr lang="fr-FR" dirty="0">
                <a:solidFill>
                  <a:schemeClr val="tx1"/>
                </a:solidFill>
              </a:rPr>
              <a:t>Quand vous dites qu'il était menaçant, pouvez-vous me décrire ce qu'il faisait ?</a:t>
            </a:r>
          </a:p>
          <a:p>
            <a:pPr algn="ctr"/>
            <a:endParaRPr lang="fr-FR" dirty="0"/>
          </a:p>
        </p:txBody>
      </p:sp>
      <p:sp>
        <p:nvSpPr>
          <p:cNvPr id="6" name="Rounded Rectangular Callout 5"/>
          <p:cNvSpPr/>
          <p:nvPr/>
        </p:nvSpPr>
        <p:spPr>
          <a:xfrm>
            <a:off x="7205138" y="1718442"/>
            <a:ext cx="2550456" cy="804041"/>
          </a:xfrm>
          <a:prstGeom prst="wedgeRoundRectCallout">
            <a:avLst>
              <a:gd name="adj1" fmla="val -83884"/>
              <a:gd name="adj2" fmla="val 17402"/>
              <a:gd name="adj3" fmla="val 16667"/>
            </a:avLst>
          </a:prstGeom>
          <a:solidFill>
            <a:schemeClr val="accent1">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solidFill>
                <a:schemeClr val="tx1"/>
              </a:solidFill>
            </a:endParaRPr>
          </a:p>
          <a:p>
            <a:pPr algn="ctr"/>
            <a:r>
              <a:rPr lang="fr-FR" sz="2000" dirty="0">
                <a:solidFill>
                  <a:schemeClr val="tx1"/>
                </a:solidFill>
              </a:rPr>
              <a:t>Voyons voir si j'ai bien compris...</a:t>
            </a:r>
          </a:p>
          <a:p>
            <a:pPr algn="ctr"/>
            <a:endParaRPr lang="fr-FR" sz="2000" dirty="0">
              <a:solidFill>
                <a:schemeClr val="tx1"/>
              </a:solidFill>
            </a:endParaRPr>
          </a:p>
        </p:txBody>
      </p:sp>
      <p:sp>
        <p:nvSpPr>
          <p:cNvPr id="7" name="Rectangular Callout 6"/>
          <p:cNvSpPr/>
          <p:nvPr/>
        </p:nvSpPr>
        <p:spPr>
          <a:xfrm>
            <a:off x="6815049" y="5343328"/>
            <a:ext cx="3330633" cy="1271847"/>
          </a:xfrm>
          <a:prstGeom prst="wedgeRectCallout">
            <a:avLst>
              <a:gd name="adj1" fmla="val -69115"/>
              <a:gd name="adj2" fmla="val -10635"/>
            </a:avLst>
          </a:prstGeom>
          <a:solidFill>
            <a:schemeClr val="accent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
            </a:r>
            <a:br>
              <a:rPr lang="fr-FR" dirty="0" smtClean="0">
                <a:solidFill>
                  <a:schemeClr val="tx1"/>
                </a:solidFill>
              </a:rPr>
            </a:br>
            <a:r>
              <a:rPr lang="fr-FR" dirty="0" smtClean="0">
                <a:solidFill>
                  <a:schemeClr val="tx1"/>
                </a:solidFill>
              </a:rPr>
              <a:t>Vous </a:t>
            </a:r>
            <a:r>
              <a:rPr lang="fr-FR" dirty="0">
                <a:solidFill>
                  <a:schemeClr val="tx1"/>
                </a:solidFill>
              </a:rPr>
              <a:t>me disiez plus tôt que vous rentriez à la maison à pied et  qu'il vous a surprise sur le chemin à ce moment-là...</a:t>
            </a:r>
          </a:p>
          <a:p>
            <a:pPr algn="ctr"/>
            <a:endParaRPr lang="fr-FR" dirty="0">
              <a:solidFill>
                <a:schemeClr val="tx1"/>
              </a:solidFill>
            </a:endParaRPr>
          </a:p>
        </p:txBody>
      </p:sp>
      <p:sp>
        <p:nvSpPr>
          <p:cNvPr id="8" name="Rounded Rectangular Callout 7"/>
          <p:cNvSpPr/>
          <p:nvPr/>
        </p:nvSpPr>
        <p:spPr>
          <a:xfrm>
            <a:off x="8104907" y="3909848"/>
            <a:ext cx="3706092" cy="1182071"/>
          </a:xfrm>
          <a:prstGeom prst="wedgeRoundRectCallout">
            <a:avLst>
              <a:gd name="adj1" fmla="val -64649"/>
              <a:gd name="adj2" fmla="val 26490"/>
              <a:gd name="adj3" fmla="val 16667"/>
            </a:avLst>
          </a:prstGeom>
          <a:solidFill>
            <a:schemeClr val="accent2">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r>
              <a:rPr lang="fr-FR" dirty="0">
                <a:solidFill>
                  <a:schemeClr val="tx1"/>
                </a:solidFill>
              </a:rPr>
              <a:t>Il semble que vous ayez eu très peur à ce moment-là lorsqu'il a hurlé et le levé le poing.</a:t>
            </a:r>
          </a:p>
          <a:p>
            <a:pPr algn="ctr"/>
            <a:endParaRPr lang="fr-FR" dirty="0">
              <a:solidFill>
                <a:schemeClr val="tx1"/>
              </a:solidFill>
            </a:endParaRPr>
          </a:p>
        </p:txBody>
      </p:sp>
    </p:spTree>
    <p:extLst>
      <p:ext uri="{BB962C8B-B14F-4D97-AF65-F5344CB8AC3E}">
        <p14:creationId xmlns:p14="http://schemas.microsoft.com/office/powerpoint/2010/main" val="559352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 Questions efficaces</a:t>
            </a:r>
          </a:p>
        </p:txBody>
      </p:sp>
      <p:sp>
        <p:nvSpPr>
          <p:cNvPr id="3" name="Content Placeholder 2"/>
          <p:cNvSpPr>
            <a:spLocks noGrp="1"/>
          </p:cNvSpPr>
          <p:nvPr>
            <p:ph idx="1"/>
          </p:nvPr>
        </p:nvSpPr>
        <p:spPr>
          <a:xfrm>
            <a:off x="599089" y="1793888"/>
            <a:ext cx="6749361" cy="4514838"/>
          </a:xfrm>
          <a:noFill/>
        </p:spPr>
        <p:txBody>
          <a:bodyPr>
            <a:normAutofit fontScale="92500" lnSpcReduction="20000"/>
          </a:bodyPr>
          <a:lstStyle/>
          <a:p>
            <a:pPr lvl="0">
              <a:buNone/>
            </a:pPr>
            <a:r>
              <a:rPr lang="fr-FR" sz="2600" b="1" dirty="0"/>
              <a:t>Trois types de questions :  </a:t>
            </a:r>
          </a:p>
          <a:p>
            <a:pPr marL="185738" indent="-185738">
              <a:spcAft>
                <a:spcPts val="600"/>
              </a:spcAft>
              <a:buFont typeface="Arial" pitchFamily="34" charset="0"/>
              <a:buChar char="•"/>
            </a:pPr>
            <a:r>
              <a:rPr lang="fr-FR" sz="2600" b="1" dirty="0"/>
              <a:t>Questions ouvertes </a:t>
            </a:r>
            <a:r>
              <a:rPr lang="fr-FR" sz="2600" dirty="0"/>
              <a:t>: celles-ci encouragent la survivante à parler et à développer ce qu'elle raconte.  Utilisez souvent ces questions.  </a:t>
            </a:r>
            <a:endParaRPr lang="fr-FR" sz="2600" i="1" dirty="0">
              <a:solidFill>
                <a:srgbClr val="0070C0"/>
              </a:solidFill>
            </a:endParaRPr>
          </a:p>
          <a:p>
            <a:pPr marL="185738" indent="-185738">
              <a:spcAft>
                <a:spcPts val="600"/>
              </a:spcAft>
              <a:buFont typeface="Arial" pitchFamily="34" charset="0"/>
              <a:buChar char="•"/>
            </a:pPr>
            <a:r>
              <a:rPr lang="fr-FR" sz="2600" b="1" dirty="0"/>
              <a:t>Questions fermées (oui/non) : </a:t>
            </a:r>
            <a:r>
              <a:rPr lang="fr-FR" sz="2600" dirty="0"/>
              <a:t>celles-ci peuvent dissuader la survivante de parler.  Utilisez uniquement ces questions lorsque vous avez besoin d'informations spécifiques.  </a:t>
            </a:r>
          </a:p>
          <a:p>
            <a:pPr marL="185738" indent="-185738">
              <a:spcAft>
                <a:spcPts val="600"/>
              </a:spcAft>
              <a:buFont typeface="Arial" pitchFamily="34" charset="0"/>
              <a:buChar char="•"/>
            </a:pPr>
            <a:r>
              <a:rPr lang="fr-FR" sz="2600" b="1" dirty="0"/>
              <a:t>Questions commençant par « Pourquoi</a:t>
            </a:r>
            <a:r>
              <a:rPr lang="fr-FR" sz="2600" dirty="0"/>
              <a:t> » : celles-ci peuvent ressembler à un reproche pour une survivante.  Évitez d'utiliser ces questions. </a:t>
            </a:r>
          </a:p>
          <a:p>
            <a:endParaRPr lang="fr-FR" dirty="0"/>
          </a:p>
        </p:txBody>
      </p:sp>
      <p:sp>
        <p:nvSpPr>
          <p:cNvPr id="4" name="Rectangular Callout 3"/>
          <p:cNvSpPr/>
          <p:nvPr/>
        </p:nvSpPr>
        <p:spPr>
          <a:xfrm>
            <a:off x="8416913" y="1800170"/>
            <a:ext cx="3163824" cy="1192378"/>
          </a:xfrm>
          <a:prstGeom prst="wedgeRectCallout">
            <a:avLst>
              <a:gd name="adj1" fmla="val -81128"/>
              <a:gd name="adj2" fmla="val 39229"/>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endParaRPr lang="fr-FR" sz="2000" dirty="0">
              <a:solidFill>
                <a:schemeClr val="tx1"/>
              </a:solidFill>
            </a:endParaRPr>
          </a:p>
          <a:p>
            <a:pPr marL="0" lvl="1" algn="ctr"/>
            <a:r>
              <a:rPr lang="fr-FR" sz="2000" dirty="0">
                <a:solidFill>
                  <a:schemeClr val="tx1"/>
                </a:solidFill>
              </a:rPr>
              <a:t>Comment avez-vous été en mesure de vous rendre dans un endroit sûr ?    </a:t>
            </a:r>
          </a:p>
          <a:p>
            <a:pPr algn="ctr"/>
            <a:endParaRPr lang="fr-FR" sz="2000" dirty="0">
              <a:solidFill>
                <a:schemeClr val="tx1"/>
              </a:solidFill>
            </a:endParaRPr>
          </a:p>
        </p:txBody>
      </p:sp>
      <p:sp>
        <p:nvSpPr>
          <p:cNvPr id="5" name="Rounded Rectangular Callout 4"/>
          <p:cNvSpPr/>
          <p:nvPr/>
        </p:nvSpPr>
        <p:spPr>
          <a:xfrm>
            <a:off x="8560723" y="3452648"/>
            <a:ext cx="2676698" cy="1054055"/>
          </a:xfrm>
          <a:prstGeom prst="wedgeRoundRectCallout">
            <a:avLst>
              <a:gd name="adj1" fmla="val -87389"/>
              <a:gd name="adj2" fmla="val 37074"/>
              <a:gd name="adj3" fmla="val 16667"/>
            </a:avLst>
          </a:prstGeom>
          <a:solidFill>
            <a:schemeClr val="accent1">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endParaRPr lang="fr-FR" sz="2000" dirty="0">
              <a:solidFill>
                <a:schemeClr val="tx1"/>
              </a:solidFill>
            </a:endParaRPr>
          </a:p>
          <a:p>
            <a:pPr marL="0" lvl="1" algn="ctr"/>
            <a:r>
              <a:rPr lang="fr-FR" sz="2000" dirty="0">
                <a:solidFill>
                  <a:schemeClr val="tx1"/>
                </a:solidFill>
              </a:rPr>
              <a:t>Voulez-vous voir un médecin ? </a:t>
            </a:r>
          </a:p>
          <a:p>
            <a:pPr algn="ctr"/>
            <a:endParaRPr lang="fr-FR" sz="2000" dirty="0">
              <a:solidFill>
                <a:schemeClr val="tx1"/>
              </a:solidFill>
            </a:endParaRPr>
          </a:p>
        </p:txBody>
      </p:sp>
      <p:sp>
        <p:nvSpPr>
          <p:cNvPr id="6" name="Oval Callout 5"/>
          <p:cNvSpPr/>
          <p:nvPr/>
        </p:nvSpPr>
        <p:spPr>
          <a:xfrm>
            <a:off x="7605174" y="4804340"/>
            <a:ext cx="1911097" cy="1581912"/>
          </a:xfrm>
          <a:prstGeom prst="wedgeEllipseCallout">
            <a:avLst>
              <a:gd name="adj1" fmla="val -75279"/>
              <a:gd name="adj2" fmla="val 14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fr-FR" dirty="0">
                <a:solidFill>
                  <a:schemeClr val="tx1"/>
                </a:solidFill>
              </a:rPr>
              <a:t>Pourquoi avez-vous fait ça ?  </a:t>
            </a:r>
          </a:p>
          <a:p>
            <a:pPr algn="ctr"/>
            <a:endParaRPr lang="fr-FR" dirty="0">
              <a:solidFill>
                <a:schemeClr val="tx1"/>
              </a:solidFill>
            </a:endParaRPr>
          </a:p>
        </p:txBody>
      </p:sp>
      <p:sp>
        <p:nvSpPr>
          <p:cNvPr id="7" name="Oval Callout 6"/>
          <p:cNvSpPr/>
          <p:nvPr/>
        </p:nvSpPr>
        <p:spPr>
          <a:xfrm>
            <a:off x="9908217" y="4711378"/>
            <a:ext cx="1993391" cy="1892809"/>
          </a:xfrm>
          <a:prstGeom prst="wedgeEllipseCallout">
            <a:avLst>
              <a:gd name="adj1" fmla="val -62592"/>
              <a:gd name="adj2" fmla="val 22187"/>
            </a:avLst>
          </a:prstGeom>
          <a:solidFill>
            <a:schemeClr val="accent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fr-FR" dirty="0">
                <a:solidFill>
                  <a:schemeClr val="tx1"/>
                </a:solidFill>
              </a:rPr>
              <a:t>Dites-m'en plus sur la façon dont cela est arrivé.  </a:t>
            </a:r>
          </a:p>
          <a:p>
            <a:pPr algn="ctr"/>
            <a:endParaRPr lang="fr-FR" dirty="0">
              <a:solidFill>
                <a:schemeClr val="tx1"/>
              </a:solidFill>
            </a:endParaRPr>
          </a:p>
        </p:txBody>
      </p:sp>
      <p:sp>
        <p:nvSpPr>
          <p:cNvPr id="8" name="&quot;No&quot; Symbol 7"/>
          <p:cNvSpPr/>
          <p:nvPr/>
        </p:nvSpPr>
        <p:spPr>
          <a:xfrm>
            <a:off x="7453816" y="4671503"/>
            <a:ext cx="2071117" cy="2017167"/>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0329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Approuver les sentiments</a:t>
            </a:r>
          </a:p>
        </p:txBody>
      </p:sp>
      <p:sp>
        <p:nvSpPr>
          <p:cNvPr id="3" name="Content Placeholder 2"/>
          <p:cNvSpPr>
            <a:spLocks noGrp="1"/>
          </p:cNvSpPr>
          <p:nvPr>
            <p:ph idx="1"/>
          </p:nvPr>
        </p:nvSpPr>
        <p:spPr/>
        <p:txBody>
          <a:bodyPr/>
          <a:lstStyle/>
          <a:p>
            <a:r>
              <a:rPr lang="fr-FR" dirty="0" smtClean="0"/>
              <a:t>Laissez la survivante exprimer ce qu'elle ressent. Faites-lui savoir que ce n'est pas un problème et que cela est normal.  Cela aide la survivante à se sentir en sécurité avec vous.</a:t>
            </a:r>
          </a:p>
          <a:p>
            <a:r>
              <a:rPr lang="fr-FR" b="1" dirty="0"/>
              <a:t>« Il est naturel de pleurer, cela permet d'exprimer ses émotions. »  </a:t>
            </a:r>
          </a:p>
          <a:p>
            <a:r>
              <a:rPr lang="fr-FR" b="1" dirty="0"/>
              <a:t>« De nombreuses femmes dans votre situation se sentiraient également en colère. »</a:t>
            </a:r>
          </a:p>
          <a:p>
            <a:r>
              <a:rPr lang="fr-FR" b="1" dirty="0"/>
              <a:t>« Il est normal que vous vous sentiez bouleversée après ce que vous avez traversé. De nombreuses personnes qui ont connu une expérience similaire à la vôtre se sentent également bouleversées. »  </a:t>
            </a:r>
          </a:p>
          <a:p>
            <a:pPr marL="118872" indent="0">
              <a:buNone/>
            </a:pPr>
            <a:endParaRPr lang="fr-FR" dirty="0"/>
          </a:p>
          <a:p>
            <a:pPr marL="118872" indent="0">
              <a:buNone/>
            </a:pPr>
            <a:endParaRPr lang="fr-FR" dirty="0"/>
          </a:p>
          <a:p>
            <a:endParaRPr lang="fr-FR" dirty="0"/>
          </a:p>
        </p:txBody>
      </p:sp>
    </p:spTree>
    <p:extLst>
      <p:ext uri="{BB962C8B-B14F-4D97-AF65-F5344CB8AC3E}">
        <p14:creationId xmlns:p14="http://schemas.microsoft.com/office/powerpoint/2010/main" val="1090373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ACTIVITÉ</a:t>
            </a:r>
          </a:p>
        </p:txBody>
      </p:sp>
      <p:sp>
        <p:nvSpPr>
          <p:cNvPr id="3" name="Content Placeholder 2"/>
          <p:cNvSpPr>
            <a:spLocks noGrp="1"/>
          </p:cNvSpPr>
          <p:nvPr>
            <p:ph idx="1"/>
          </p:nvPr>
        </p:nvSpPr>
        <p:spPr/>
        <p:txBody>
          <a:bodyPr/>
          <a:lstStyle/>
          <a:p>
            <a:r>
              <a:rPr lang="fr-FR" sz="2400" dirty="0"/>
              <a:t>Par paire, entraînez-vous en utilisant les compétences que nous venons d'acquérir.  Chaque personne écoutera à son tour.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a:spLocks noChangeArrowheads="1"/>
          </p:cNvSpPr>
          <p:nvPr/>
        </p:nvSpPr>
        <p:spPr bwMode="auto">
          <a:xfrm>
            <a:off x="4555958" y="4202289"/>
            <a:ext cx="3962400" cy="1413764"/>
          </a:xfrm>
          <a:prstGeom prst="wedgeEllipseCallout">
            <a:avLst>
              <a:gd name="adj1" fmla="val -66296"/>
              <a:gd name="adj2" fmla="val 14616"/>
            </a:avLst>
          </a:prstGeom>
          <a:solidFill>
            <a:schemeClr val="accent2">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Ce qui s'est passé n'était pas de votre faute.</a:t>
            </a:r>
          </a:p>
        </p:txBody>
      </p:sp>
      <p:sp>
        <p:nvSpPr>
          <p:cNvPr id="7" name="Title 6"/>
          <p:cNvSpPr>
            <a:spLocks noGrp="1"/>
          </p:cNvSpPr>
          <p:nvPr>
            <p:ph type="title"/>
          </p:nvPr>
        </p:nvSpPr>
        <p:spPr/>
        <p:txBody>
          <a:bodyPr/>
          <a:lstStyle/>
          <a:p>
            <a:r>
              <a:rPr lang="fr-FR" smtClean="0"/>
              <a:t>PHRASES RÉCONFORTANTES </a:t>
            </a:r>
          </a:p>
        </p:txBody>
      </p:sp>
      <p:sp>
        <p:nvSpPr>
          <p:cNvPr id="11" name="TextBox 10"/>
          <p:cNvSpPr txBox="1"/>
          <p:nvPr/>
        </p:nvSpPr>
        <p:spPr>
          <a:xfrm>
            <a:off x="375016" y="2399085"/>
            <a:ext cx="5279826" cy="461665"/>
          </a:xfrm>
          <a:prstGeom prst="rect">
            <a:avLst/>
          </a:prstGeom>
          <a:noFill/>
        </p:spPr>
        <p:txBody>
          <a:bodyPr wrap="square" rtlCol="0">
            <a:spAutoFit/>
          </a:bodyPr>
          <a:lstStyle/>
          <a:p>
            <a:r>
              <a:rPr lang="fr-FR" sz="2400" dirty="0"/>
              <a:t>Conforter et valoriser </a:t>
            </a:r>
          </a:p>
        </p:txBody>
      </p:sp>
      <p:sp>
        <p:nvSpPr>
          <p:cNvPr id="12" name="TextBox 11"/>
          <p:cNvSpPr txBox="1"/>
          <p:nvPr/>
        </p:nvSpPr>
        <p:spPr>
          <a:xfrm>
            <a:off x="375016" y="3411018"/>
            <a:ext cx="3865908" cy="461665"/>
          </a:xfrm>
          <a:prstGeom prst="rect">
            <a:avLst/>
          </a:prstGeom>
          <a:noFill/>
        </p:spPr>
        <p:txBody>
          <a:bodyPr wrap="square" rtlCol="0">
            <a:spAutoFit/>
          </a:bodyPr>
          <a:lstStyle/>
          <a:p>
            <a:r>
              <a:rPr lang="fr-FR" sz="2400" dirty="0"/>
              <a:t>Développer la confiance</a:t>
            </a:r>
          </a:p>
        </p:txBody>
      </p:sp>
      <p:sp>
        <p:nvSpPr>
          <p:cNvPr id="14" name="TextBox 7"/>
          <p:cNvSpPr>
            <a:spLocks noChangeArrowheads="1"/>
          </p:cNvSpPr>
          <p:nvPr/>
        </p:nvSpPr>
        <p:spPr bwMode="auto">
          <a:xfrm>
            <a:off x="4166337" y="3411018"/>
            <a:ext cx="2977010" cy="510778"/>
          </a:xfrm>
          <a:prstGeom prst="wedgeRoundRectCallout">
            <a:avLst>
              <a:gd name="adj1" fmla="val -64574"/>
              <a:gd name="adj2" fmla="val -2815"/>
              <a:gd name="adj3" fmla="val 16667"/>
            </a:avLst>
          </a:prstGeom>
          <a:solidFill>
            <a:schemeClr val="accent1">
              <a:lumMod val="40000"/>
              <a:lumOff val="6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Je vous crois. </a:t>
            </a:r>
          </a:p>
        </p:txBody>
      </p:sp>
      <p:sp>
        <p:nvSpPr>
          <p:cNvPr id="17" name="TextBox 7"/>
          <p:cNvSpPr>
            <a:spLocks noChangeArrowheads="1"/>
          </p:cNvSpPr>
          <p:nvPr/>
        </p:nvSpPr>
        <p:spPr bwMode="auto">
          <a:xfrm>
            <a:off x="6537158" y="2346454"/>
            <a:ext cx="5146508" cy="822614"/>
          </a:xfrm>
          <a:prstGeom prst="wedgeRoundRectCallout">
            <a:avLst>
              <a:gd name="adj1" fmla="val -63042"/>
              <a:gd name="adj2" fmla="val 1330"/>
              <a:gd name="adj3" fmla="val 16667"/>
            </a:avLst>
          </a:prstGeom>
          <a:solidFill>
            <a:schemeClr val="accent1">
              <a:lumMod val="20000"/>
              <a:lumOff val="8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Vous êtes très courageuse de me l'avoir dit. </a:t>
            </a:r>
          </a:p>
        </p:txBody>
      </p:sp>
      <p:sp>
        <p:nvSpPr>
          <p:cNvPr id="21" name="TextBox 20"/>
          <p:cNvSpPr txBox="1"/>
          <p:nvPr/>
        </p:nvSpPr>
        <p:spPr>
          <a:xfrm>
            <a:off x="401292" y="5934670"/>
            <a:ext cx="3865908" cy="461665"/>
          </a:xfrm>
          <a:prstGeom prst="rect">
            <a:avLst/>
          </a:prstGeom>
          <a:noFill/>
        </p:spPr>
        <p:txBody>
          <a:bodyPr wrap="square" rtlCol="0">
            <a:spAutoFit/>
          </a:bodyPr>
          <a:lstStyle/>
          <a:p>
            <a:r>
              <a:rPr lang="fr-FR" sz="2400" dirty="0"/>
              <a:t>Exprimer de l'empathie </a:t>
            </a:r>
          </a:p>
        </p:txBody>
      </p:sp>
      <p:sp>
        <p:nvSpPr>
          <p:cNvPr id="22" name="TextBox 21"/>
          <p:cNvSpPr txBox="1"/>
          <p:nvPr/>
        </p:nvSpPr>
        <p:spPr>
          <a:xfrm>
            <a:off x="375016" y="4420522"/>
            <a:ext cx="3865908" cy="830997"/>
          </a:xfrm>
          <a:prstGeom prst="rect">
            <a:avLst/>
          </a:prstGeom>
          <a:noFill/>
        </p:spPr>
        <p:txBody>
          <a:bodyPr wrap="square" rtlCol="0">
            <a:spAutoFit/>
          </a:bodyPr>
          <a:lstStyle/>
          <a:p>
            <a:r>
              <a:rPr lang="fr-FR" sz="2400" dirty="0"/>
              <a:t>Réconforter et ne pas faire de reproche </a:t>
            </a:r>
          </a:p>
        </p:txBody>
      </p:sp>
      <p:sp>
        <p:nvSpPr>
          <p:cNvPr id="23" name="TextBox 22"/>
          <p:cNvSpPr txBox="1"/>
          <p:nvPr/>
        </p:nvSpPr>
        <p:spPr>
          <a:xfrm>
            <a:off x="375016" y="1678757"/>
            <a:ext cx="5279826" cy="461665"/>
          </a:xfrm>
          <a:prstGeom prst="rect">
            <a:avLst/>
          </a:prstGeom>
          <a:noFill/>
        </p:spPr>
        <p:txBody>
          <a:bodyPr wrap="square" rtlCol="0">
            <a:spAutoFit/>
          </a:bodyPr>
          <a:lstStyle/>
          <a:p>
            <a:r>
              <a:rPr lang="fr-FR" sz="2400" dirty="0"/>
              <a:t>Établir une relation </a:t>
            </a:r>
          </a:p>
        </p:txBody>
      </p:sp>
      <p:sp>
        <p:nvSpPr>
          <p:cNvPr id="24" name="TextBox 7"/>
          <p:cNvSpPr>
            <a:spLocks noChangeArrowheads="1"/>
          </p:cNvSpPr>
          <p:nvPr/>
        </p:nvSpPr>
        <p:spPr bwMode="auto">
          <a:xfrm>
            <a:off x="4267200" y="1632918"/>
            <a:ext cx="5146508" cy="510778"/>
          </a:xfrm>
          <a:prstGeom prst="wedgeRoundRectCallout">
            <a:avLst>
              <a:gd name="adj1" fmla="val -63042"/>
              <a:gd name="adj2" fmla="val 1330"/>
              <a:gd name="adj3" fmla="val 16667"/>
            </a:avLst>
          </a:prstGeom>
          <a:solidFill>
            <a:schemeClr val="accent1"/>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Merci de me l'avoir dit. </a:t>
            </a:r>
          </a:p>
        </p:txBody>
      </p:sp>
      <p:sp>
        <p:nvSpPr>
          <p:cNvPr id="25" name="TextBox 7"/>
          <p:cNvSpPr>
            <a:spLocks noChangeArrowheads="1"/>
          </p:cNvSpPr>
          <p:nvPr/>
        </p:nvSpPr>
        <p:spPr bwMode="auto">
          <a:xfrm>
            <a:off x="6537158" y="5688509"/>
            <a:ext cx="5146508" cy="904875"/>
          </a:xfrm>
          <a:prstGeom prst="wedgeRoundRectCallout">
            <a:avLst>
              <a:gd name="adj1" fmla="val -63042"/>
              <a:gd name="adj2" fmla="val 1330"/>
              <a:gd name="adj3" fmla="val 16667"/>
            </a:avLst>
          </a:prstGeom>
          <a:solidFill>
            <a:schemeClr val="accent2">
              <a:lumMod val="60000"/>
              <a:lumOff val="4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Je suis désolé(e) d'apprendre ce qui vous est arrivé. </a:t>
            </a:r>
          </a:p>
        </p:txBody>
      </p:sp>
    </p:spTree>
    <p:extLst>
      <p:ext uri="{BB962C8B-B14F-4D97-AF65-F5344CB8AC3E}">
        <p14:creationId xmlns:p14="http://schemas.microsoft.com/office/powerpoint/2010/main" val="35720571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animEffect transition="in" filter="fade">
                                      <p:cBhvr>
                                        <p:cTn id="7" dur="2000"/>
                                        <p:tgtEl>
                                          <p:spTgt spid="2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2000"/>
                                        <p:tgtEl>
                                          <p:spTgt spid="2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bg/>
                                          </p:spTgt>
                                        </p:tgtEl>
                                        <p:attrNameLst>
                                          <p:attrName>style.visibility</p:attrName>
                                        </p:attrNameLst>
                                      </p:cBhvr>
                                      <p:to>
                                        <p:strVal val="visible"/>
                                      </p:to>
                                    </p:set>
                                    <p:animEffect transition="in" filter="fade">
                                      <p:cBhvr>
                                        <p:cTn id="15" dur="2000"/>
                                        <p:tgtEl>
                                          <p:spTgt spid="1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2000"/>
                                        <p:tgtEl>
                                          <p:spTgt spid="1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bg/>
                                          </p:spTgt>
                                        </p:tgtEl>
                                        <p:attrNameLst>
                                          <p:attrName>style.visibility</p:attrName>
                                        </p:attrNameLst>
                                      </p:cBhvr>
                                      <p:to>
                                        <p:strVal val="visible"/>
                                      </p:to>
                                    </p:set>
                                    <p:animEffect transition="in" filter="fade">
                                      <p:cBhvr>
                                        <p:cTn id="23" dur="2000"/>
                                        <p:tgtEl>
                                          <p:spTgt spid="1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2000"/>
                                        <p:tgtEl>
                                          <p:spTgt spid="1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20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20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bg/>
                                          </p:spTgt>
                                        </p:tgtEl>
                                        <p:attrNameLst>
                                          <p:attrName>style.visibility</p:attrName>
                                        </p:attrNameLst>
                                      </p:cBhvr>
                                      <p:to>
                                        <p:strVal val="visible"/>
                                      </p:to>
                                    </p:set>
                                    <p:animEffect transition="in" filter="fade">
                                      <p:cBhvr>
                                        <p:cTn id="39" dur="2000"/>
                                        <p:tgtEl>
                                          <p:spTgt spid="2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xEl>
                                              <p:pRg st="0" end="0"/>
                                            </p:txEl>
                                          </p:spTgt>
                                        </p:tgtEl>
                                        <p:attrNameLst>
                                          <p:attrName>style.visibility</p:attrName>
                                        </p:attrNameLst>
                                      </p:cBhvr>
                                      <p:to>
                                        <p:strVal val="visible"/>
                                      </p:to>
                                    </p:set>
                                    <p:animEffect transition="in" filter="fade">
                                      <p:cBhvr>
                                        <p:cTn id="42" dur="20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P spid="14" grpId="0" build="allAtOnce" animBg="1"/>
      <p:bldP spid="17" grpId="0" build="allAtOnce" animBg="1"/>
      <p:bldP spid="24" grpId="0" build="allAtOnce" animBg="1"/>
      <p:bldP spid="25" grpId="0" build="allAtOnce"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1" y="2419659"/>
            <a:ext cx="5074969" cy="1545564"/>
          </a:xfrm>
        </p:spPr>
        <p:txBody>
          <a:bodyPr>
            <a:normAutofit fontScale="90000"/>
          </a:bodyPr>
          <a:lstStyle/>
          <a:p>
            <a:r>
              <a:rPr lang="fr-FR" dirty="0" smtClean="0"/>
              <a:t>Activité : Phrases réconfortantes</a:t>
            </a:r>
          </a:p>
        </p:txBody>
      </p:sp>
      <p:sp>
        <p:nvSpPr>
          <p:cNvPr id="3" name="Content Placeholder 2"/>
          <p:cNvSpPr>
            <a:spLocks noGrp="1"/>
          </p:cNvSpPr>
          <p:nvPr>
            <p:ph idx="1"/>
          </p:nvPr>
        </p:nvSpPr>
        <p:spPr>
          <a:xfrm>
            <a:off x="7086600" y="2990850"/>
            <a:ext cx="4400550" cy="1347537"/>
          </a:xfrm>
        </p:spPr>
        <p:txBody>
          <a:bodyPr>
            <a:noAutofit/>
          </a:bodyPr>
          <a:lstStyle/>
          <a:p>
            <a:r>
              <a:rPr lang="fr-FR" sz="2400" dirty="0"/>
              <a:t>En petits groupes de </a:t>
            </a:r>
            <a:r>
              <a:rPr lang="fr-FR" sz="2400" b="1" dirty="0"/>
              <a:t>5 personnes maximum</a:t>
            </a:r>
            <a:r>
              <a:rPr lang="fr-FR" sz="2400" dirty="0"/>
              <a:t>, trouvez d'autres </a:t>
            </a:r>
            <a:r>
              <a:rPr lang="fr-FR" sz="2400" b="1" dirty="0"/>
              <a:t>phrases qui pourraient être utilisées comme phrases réconfortantes</a:t>
            </a:r>
            <a:r>
              <a:rPr lang="fr-FR" sz="2400" dirty="0"/>
              <a:t> avec les survivantes. Identifiez </a:t>
            </a:r>
            <a:r>
              <a:rPr lang="fr-FR" sz="2400" b="1" dirty="0"/>
              <a:t>la ou les catégorie(s) parmi celles ci-dessous à laquelle/auxquelles chaque phrase appartient</a:t>
            </a:r>
            <a:r>
              <a:rPr lang="fr-FR" sz="2400" dirty="0"/>
              <a:t>. </a:t>
            </a:r>
          </a:p>
          <a:p>
            <a:r>
              <a:rPr lang="fr-FR" sz="2400" dirty="0"/>
              <a:t>Préparez-vous à présenter vos réponses à l'ensemble du groupe. </a:t>
            </a:r>
          </a:p>
          <a:p>
            <a:pPr>
              <a:buNone/>
            </a:pPr>
            <a:endParaRPr lang="fr-FR" sz="2400" dirty="0"/>
          </a:p>
        </p:txBody>
      </p:sp>
    </p:spTree>
    <p:extLst>
      <p:ext uri="{BB962C8B-B14F-4D97-AF65-F5344CB8AC3E}">
        <p14:creationId xmlns:p14="http://schemas.microsoft.com/office/powerpoint/2010/main" val="774688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Suivre le rythme de la survivante</a:t>
            </a:r>
          </a:p>
        </p:txBody>
      </p:sp>
      <p:sp>
        <p:nvSpPr>
          <p:cNvPr id="3" name="Content Placeholder 2"/>
          <p:cNvSpPr>
            <a:spLocks noGrp="1"/>
          </p:cNvSpPr>
          <p:nvPr>
            <p:ph idx="1"/>
          </p:nvPr>
        </p:nvSpPr>
        <p:spPr/>
        <p:txBody>
          <a:bodyPr/>
          <a:lstStyle/>
          <a:p>
            <a:r>
              <a:rPr lang="fr-FR" sz="2400" dirty="0"/>
              <a:t>Laissez la personne raconter son histoire comme elle le souhaite et au « rythme » (vitesse) qu'elle veut. </a:t>
            </a:r>
          </a:p>
          <a:p>
            <a:r>
              <a:rPr lang="fr-FR" sz="2400" dirty="0"/>
              <a:t>Ne la pressez pas.</a:t>
            </a:r>
          </a:p>
          <a:p>
            <a:r>
              <a:rPr lang="fr-FR" sz="2400" dirty="0"/>
              <a:t>Ne la forcez pas à partager quelque chose contre son gré. </a:t>
            </a:r>
          </a:p>
          <a:p>
            <a:endParaRPr lang="fr-FR" sz="2800" dirty="0"/>
          </a:p>
          <a:p>
            <a:pPr algn="ctr"/>
            <a:r>
              <a:rPr lang="fr-FR" sz="2800" dirty="0"/>
              <a:t>Faites des pauses si nécessaire.</a:t>
            </a:r>
          </a:p>
          <a:p>
            <a:endParaRPr lang="fr-FR" dirty="0"/>
          </a:p>
        </p:txBody>
      </p:sp>
    </p:spTree>
    <p:extLst>
      <p:ext uri="{BB962C8B-B14F-4D97-AF65-F5344CB8AC3E}">
        <p14:creationId xmlns:p14="http://schemas.microsoft.com/office/powerpoint/2010/main" val="1777003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Utiliser un langage simple et similaire</a:t>
            </a:r>
          </a:p>
        </p:txBody>
      </p:sp>
      <p:sp>
        <p:nvSpPr>
          <p:cNvPr id="3" name="Content Placeholder 2"/>
          <p:cNvSpPr>
            <a:spLocks noGrp="1"/>
          </p:cNvSpPr>
          <p:nvPr>
            <p:ph idx="1"/>
          </p:nvPr>
        </p:nvSpPr>
        <p:spPr/>
        <p:txBody>
          <a:bodyPr/>
          <a:lstStyle/>
          <a:p>
            <a:pPr marL="185738" indent="-185738">
              <a:buFont typeface="Arial" pitchFamily="34" charset="0"/>
              <a:buChar char="•"/>
            </a:pPr>
            <a:r>
              <a:rPr lang="fr-FR" dirty="0" smtClean="0"/>
              <a:t>Pour travailler avec une survivante, nous devons parler la même langue </a:t>
            </a:r>
          </a:p>
          <a:p>
            <a:pPr marL="185738" indent="-185738">
              <a:buFont typeface="Arial" pitchFamily="34" charset="0"/>
              <a:buChar char="•"/>
            </a:pPr>
            <a:r>
              <a:rPr lang="fr-FR" dirty="0" smtClean="0"/>
              <a:t>Nous devons utiliser des mots simples qu'elle comprendra. Par exemple, elle peut ne pas savoir ce qu'est la « VBG ».  Elle peut ne pas savoir ce qu'est un « intervenant ».  Elle peut ne pas savoir ce qu'est une « orientation » ou un « plan visant à assurer la sécurité ».  Vous devez utiliser des mots simples pour décrire ces choses.  </a:t>
            </a:r>
          </a:p>
        </p:txBody>
      </p:sp>
    </p:spTree>
    <p:extLst>
      <p:ext uri="{BB962C8B-B14F-4D97-AF65-F5344CB8AC3E}">
        <p14:creationId xmlns:p14="http://schemas.microsoft.com/office/powerpoint/2010/main" val="1046359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711669"/>
            <a:ext cx="4769556" cy="1545564"/>
          </a:xfrm>
        </p:spPr>
        <p:txBody>
          <a:bodyPr>
            <a:normAutofit fontScale="90000"/>
          </a:bodyPr>
          <a:lstStyle/>
          <a:p>
            <a:r>
              <a:rPr lang="fr-FR" dirty="0" smtClean="0"/>
              <a:t>Activité</a:t>
            </a:r>
            <a:r>
              <a:rPr lang="en-US" dirty="0" smtClean="0"/>
              <a:t/>
            </a:r>
            <a:br>
              <a:rPr lang="en-US" dirty="0" smtClean="0"/>
            </a:br>
            <a:r>
              <a:rPr lang="fr-FR" dirty="0" smtClean="0"/>
              <a:t>Langage </a:t>
            </a:r>
            <a:r>
              <a:rPr lang="fr-FR" dirty="0" smtClean="0"/>
              <a:t>simple</a:t>
            </a:r>
            <a:r>
              <a:rPr dirty="0"/>
              <a:t/>
            </a:r>
            <a:br>
              <a:rPr dirty="0"/>
            </a:br>
            <a:r>
              <a:rPr lang="fr-FR" dirty="0" smtClean="0"/>
              <a:t> </a:t>
            </a:r>
            <a:r>
              <a:rPr lang="en-US" dirty="0" smtClean="0"/>
              <a:t>		</a:t>
            </a:r>
          </a:p>
        </p:txBody>
      </p:sp>
      <p:sp>
        <p:nvSpPr>
          <p:cNvPr id="3" name="Content Placeholder 2"/>
          <p:cNvSpPr>
            <a:spLocks noGrp="1"/>
          </p:cNvSpPr>
          <p:nvPr>
            <p:ph idx="1"/>
          </p:nvPr>
        </p:nvSpPr>
        <p:spPr/>
        <p:txBody>
          <a:bodyPr>
            <a:normAutofit/>
          </a:bodyPr>
          <a:lstStyle/>
          <a:p>
            <a:r>
              <a:rPr lang="fr-FR" sz="2400" dirty="0"/>
              <a:t>Présentez une liste d'au moins 5 termes « professionnels » et/ou phrases que nous utilisons dans ce domaine et « traduisez-les » dans un langage simple et clair. Nous ferons le tour de la salle et partagerons nos mots et leur traduction quand nous aurons terminé. </a:t>
            </a:r>
          </a:p>
        </p:txBody>
      </p:sp>
    </p:spTree>
    <p:extLst>
      <p:ext uri="{BB962C8B-B14F-4D97-AF65-F5344CB8AC3E}">
        <p14:creationId xmlns:p14="http://schemas.microsoft.com/office/powerpoint/2010/main" val="2149405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Se servir du silence</a:t>
            </a:r>
          </a:p>
        </p:txBody>
      </p:sp>
      <p:sp>
        <p:nvSpPr>
          <p:cNvPr id="3" name="Content Placeholder 2"/>
          <p:cNvSpPr>
            <a:spLocks noGrp="1"/>
          </p:cNvSpPr>
          <p:nvPr>
            <p:ph idx="1"/>
          </p:nvPr>
        </p:nvSpPr>
        <p:spPr/>
        <p:txBody>
          <a:bodyPr/>
          <a:lstStyle/>
          <a:p>
            <a:pPr marL="185738" indent="-185738">
              <a:buFont typeface="Arial" pitchFamily="34" charset="0"/>
              <a:buChar char="•"/>
            </a:pPr>
            <a:r>
              <a:rPr lang="fr-FR" dirty="0" smtClean="0"/>
              <a:t>Le silence est un puissant outil de communication.  </a:t>
            </a:r>
          </a:p>
          <a:p>
            <a:pPr marL="185738" indent="-185738">
              <a:buFont typeface="Arial" pitchFamily="34" charset="0"/>
              <a:buChar char="•"/>
            </a:pPr>
            <a:r>
              <a:rPr lang="fr-FR" dirty="0" smtClean="0"/>
              <a:t>Lorsqu'une survivante est submergée par les émotions, il est vraiment efficace, car il nous permet de simplement rester à ses côtés.  Nous laissons la personne pleurer.  Nous lui disons qu'il n'y a pas de problème et nous gardons le silence avec elle jusqu'à ce qu'elle soit prête à passer à autre chose.</a:t>
            </a:r>
          </a:p>
          <a:p>
            <a:pPr marL="185738" indent="-185738">
              <a:buFont typeface="Arial" pitchFamily="34" charset="0"/>
              <a:buChar char="•"/>
            </a:pPr>
            <a:r>
              <a:rPr lang="fr-FR" dirty="0" smtClean="0"/>
              <a:t>Le silence indique à la personne que nous sommes là, que nous l'écoutons et que nous n'allons pas partir.  Et que nous ne la jugeons pas pour ce qu'elle ressent. </a:t>
            </a:r>
          </a:p>
        </p:txBody>
      </p:sp>
    </p:spTree>
    <p:extLst>
      <p:ext uri="{BB962C8B-B14F-4D97-AF65-F5344CB8AC3E}">
        <p14:creationId xmlns:p14="http://schemas.microsoft.com/office/powerpoint/2010/main" val="415085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dirty="0" smtClean="0"/>
              <a:t>Compétences en communication</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9 </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4197552"/>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Activité</a:t>
            </a:r>
            <a:r>
              <a:rPr lang="en-US" dirty="0" smtClean="0"/>
              <a:t>
</a:t>
            </a:r>
            <a:r>
              <a:rPr lang="fr-FR" dirty="0" smtClean="0"/>
              <a:t>Se </a:t>
            </a:r>
            <a:r>
              <a:rPr lang="fr-FR" dirty="0" smtClean="0"/>
              <a:t>servir du </a:t>
            </a:r>
            <a:r>
              <a:rPr lang="fr-FR" dirty="0" smtClean="0"/>
              <a:t>silence</a:t>
            </a:r>
            <a:endParaRPr lang="en-US" dirty="0" smtClean="0"/>
          </a:p>
        </p:txBody>
      </p:sp>
      <p:sp>
        <p:nvSpPr>
          <p:cNvPr id="3" name="Content Placeholder 2"/>
          <p:cNvSpPr>
            <a:spLocks noGrp="1"/>
          </p:cNvSpPr>
          <p:nvPr>
            <p:ph idx="1"/>
          </p:nvPr>
        </p:nvSpPr>
        <p:spPr>
          <a:xfrm>
            <a:off x="6798733" y="860778"/>
            <a:ext cx="4478866" cy="5053469"/>
          </a:xfrm>
        </p:spPr>
        <p:txBody>
          <a:bodyPr>
            <a:normAutofit fontScale="92500" lnSpcReduction="10000"/>
          </a:bodyPr>
          <a:lstStyle/>
          <a:p>
            <a:r>
              <a:rPr lang="fr-FR" sz="2400" dirty="0"/>
              <a:t>Nous allons nous asseoir en silence et rester immobiles pendant 2 minutes. Veuillez ne pas dessiner, écrire ou travailler pendant ces 2 minutes. Observez ce que vous ressentez. Vous sentez-vous à l'aise ? Êtes-vous détendu(e) ? Vous sentez-vous anxieux(se) ?</a:t>
            </a:r>
          </a:p>
          <a:p>
            <a:r>
              <a:rPr lang="fr-FR" sz="2400" dirty="0"/>
              <a:t>Une fois les 2 minutes écoulées, nous parlerons de ce que vous avez ressenti pendant cet exercice. </a:t>
            </a:r>
          </a:p>
        </p:txBody>
      </p:sp>
    </p:spTree>
    <p:extLst>
      <p:ext uri="{BB962C8B-B14F-4D97-AF65-F5344CB8AC3E}">
        <p14:creationId xmlns:p14="http://schemas.microsoft.com/office/powerpoint/2010/main" val="3902934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a:t>
            </a:r>
            <a:r>
              <a:t/>
            </a:r>
            <a:br/>
            <a:r>
              <a:rPr lang="fr-FR" smtClean="0"/>
              <a:t>RÉCAPITULATIF</a:t>
            </a:r>
          </a:p>
        </p:txBody>
      </p:sp>
      <p:sp>
        <p:nvSpPr>
          <p:cNvPr id="3" name="Content Placeholder 2"/>
          <p:cNvSpPr>
            <a:spLocks noGrp="1"/>
          </p:cNvSpPr>
          <p:nvPr>
            <p:ph idx="1"/>
          </p:nvPr>
        </p:nvSpPr>
        <p:spPr/>
        <p:txBody>
          <a:bodyPr/>
          <a:lstStyle/>
          <a:p>
            <a:r>
              <a:rPr lang="fr-FR" smtClean="0"/>
              <a:t>En gardant à l'esprit les compétences que vous venez d'acquérir et les choses à faire et ne pas faire en matière de communication, observez le jeu de rôle.  Quelles compétences utilisées par l'intervenant avez-vous observées ?  Quel a été l'impact sur la survivante et la conversation ?  </a:t>
            </a:r>
          </a:p>
          <a:p>
            <a:r>
              <a:rPr lang="fr-FR" smtClean="0"/>
              <a:t>Y a-t-il quelque chose que l'intervenant aurait pu faire différemment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r>
              <a:rPr lang="fr-FR" sz="2400" dirty="0"/>
              <a:t>Comprendre l'importance d'avoir de solides compétences en communication</a:t>
            </a:r>
          </a:p>
          <a:p>
            <a:r>
              <a:rPr lang="fr-FR" sz="2400" dirty="0"/>
              <a:t>Définir l'engagement et ses composantes</a:t>
            </a:r>
          </a:p>
          <a:p>
            <a:r>
              <a:rPr lang="fr-FR" sz="2400" dirty="0"/>
              <a:t>Apprendre à communiquer et s'entraîner</a:t>
            </a:r>
          </a:p>
          <a:p>
            <a:endParaRPr lang="fr-FR" sz="2400" dirty="0"/>
          </a:p>
        </p:txBody>
      </p:sp>
    </p:spTree>
    <p:extLst>
      <p:ext uri="{BB962C8B-B14F-4D97-AF65-F5344CB8AC3E}">
        <p14:creationId xmlns:p14="http://schemas.microsoft.com/office/powerpoint/2010/main" val="4012751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La communication pour favoriser les relations</a:t>
            </a:r>
          </a:p>
        </p:txBody>
      </p:sp>
      <p:sp>
        <p:nvSpPr>
          <p:cNvPr id="3" name="Content Placeholder 2"/>
          <p:cNvSpPr>
            <a:spLocks noGrp="1"/>
          </p:cNvSpPr>
          <p:nvPr>
            <p:ph idx="1"/>
          </p:nvPr>
        </p:nvSpPr>
        <p:spPr/>
        <p:txBody>
          <a:bodyPr>
            <a:normAutofit/>
          </a:bodyPr>
          <a:lstStyle/>
          <a:p>
            <a:pPr marL="357188" indent="-357188">
              <a:buFont typeface="Arial" pitchFamily="34" charset="0"/>
              <a:buChar char="•"/>
            </a:pPr>
            <a:r>
              <a:rPr lang="fr-FR" sz="2400" dirty="0"/>
              <a:t>L'objectif de la communication entre un prestataire de services et une survivante est d'établir une </a:t>
            </a:r>
            <a:r>
              <a:rPr lang="fr-FR" sz="2400" b="1" dirty="0"/>
              <a:t>relation d'aide</a:t>
            </a:r>
            <a:r>
              <a:rPr lang="fr-FR" sz="2400" dirty="0"/>
              <a:t>, sûre et basée sur la confiance, qui les soutient.</a:t>
            </a:r>
          </a:p>
          <a:p>
            <a:pPr marL="357188" indent="-357188">
              <a:buFont typeface="Arial" pitchFamily="34" charset="0"/>
              <a:buChar char="•"/>
            </a:pPr>
            <a:r>
              <a:rPr lang="fr-FR" sz="2400" dirty="0"/>
              <a:t>Favoriser l'autonomisation de la survivante afin qu'elle sente que le prestataire de services/l'intervenant s'occupe d'elle et la respecte. </a:t>
            </a:r>
          </a:p>
          <a:p>
            <a:pPr marL="357188" indent="-357188">
              <a:buFont typeface="Arial" pitchFamily="34" charset="0"/>
              <a:buChar char="•"/>
            </a:pPr>
            <a:r>
              <a:rPr lang="fr-FR" sz="2400" dirty="0"/>
              <a:t>Chaque rencontre avec la survivante constitue une occasion de renforcer la relation d'assistance pour le prestataire de services/l'intervenant.</a:t>
            </a:r>
          </a:p>
        </p:txBody>
      </p:sp>
    </p:spTree>
    <p:extLst>
      <p:ext uri="{BB962C8B-B14F-4D97-AF65-F5344CB8AC3E}">
        <p14:creationId xmlns:p14="http://schemas.microsoft.com/office/powerpoint/2010/main" val="2021246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smtClean="0"/>
              <a:t>La communication pour favoriser les relations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56782409"/>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90409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fr-FR" smtClean="0"/>
              <a:t>Éléments de communication</a:t>
            </a:r>
          </a:p>
        </p:txBody>
      </p:sp>
      <p:sp>
        <p:nvSpPr>
          <p:cNvPr id="5" name="Content Placeholder 4"/>
          <p:cNvSpPr>
            <a:spLocks noGrp="1"/>
          </p:cNvSpPr>
          <p:nvPr>
            <p:ph idx="1"/>
          </p:nvPr>
        </p:nvSpPr>
        <p:spPr>
          <a:xfrm>
            <a:off x="1023938" y="2701498"/>
            <a:ext cx="9720262" cy="4022725"/>
          </a:xfrm>
        </p:spPr>
        <p:txBody>
          <a:bodyPr>
            <a:normAutofit/>
          </a:bodyPr>
          <a:lstStyle/>
          <a:p>
            <a:pPr marL="357188" lvl="1" indent="-228600"/>
            <a:r>
              <a:rPr lang="fr-FR" sz="2000" dirty="0"/>
              <a:t>Les mots (ce que vous dites)</a:t>
            </a:r>
          </a:p>
          <a:p>
            <a:pPr marL="357188" lvl="1" indent="-228600"/>
            <a:r>
              <a:rPr lang="fr-FR" sz="2000" dirty="0"/>
              <a:t>Le ton de la voix</a:t>
            </a:r>
          </a:p>
          <a:p>
            <a:pPr marL="357188" lvl="1" indent="-228600"/>
            <a:r>
              <a:rPr lang="fr-FR" sz="2000" dirty="0"/>
              <a:t>Le comportement non verbal/le langage corporel</a:t>
            </a:r>
          </a:p>
          <a:p>
            <a:pPr marL="357188" lvl="1" indent="-228600">
              <a:buNone/>
            </a:pPr>
            <a:endParaRPr lang="fr-FR" sz="2000" dirty="0"/>
          </a:p>
          <a:p>
            <a:pPr marL="357188" indent="-357188">
              <a:buNone/>
            </a:pPr>
            <a:r>
              <a:rPr lang="fr-FR" dirty="0" smtClean="0"/>
              <a:t>Le </a:t>
            </a:r>
            <a:r>
              <a:rPr lang="fr-FR" b="1" dirty="0"/>
              <a:t>langage corporel</a:t>
            </a:r>
            <a:r>
              <a:rPr lang="fr-FR" dirty="0" smtClean="0"/>
              <a:t> couvre les aspects suivants : </a:t>
            </a:r>
          </a:p>
          <a:p>
            <a:pPr marL="357188" lvl="1" indent="-228600"/>
            <a:r>
              <a:rPr lang="fr-FR" sz="2000" dirty="0"/>
              <a:t>Posture du corps </a:t>
            </a:r>
          </a:p>
          <a:p>
            <a:pPr marL="357188" lvl="1" indent="-228600"/>
            <a:r>
              <a:rPr lang="fr-FR" sz="2000" dirty="0"/>
              <a:t>Gestes</a:t>
            </a:r>
          </a:p>
          <a:p>
            <a:pPr marL="357188" lvl="1" indent="-228600"/>
            <a:r>
              <a:rPr lang="fr-FR" sz="2000" dirty="0"/>
              <a:t>Expressions du visage</a:t>
            </a:r>
          </a:p>
          <a:p>
            <a:pPr marL="357188" lvl="1" indent="-228600"/>
            <a:r>
              <a:rPr lang="fr-FR" sz="2000" dirty="0"/>
              <a:t>Mouvements des yeux</a:t>
            </a:r>
          </a:p>
          <a:p>
            <a:pPr lvl="1"/>
            <a:endParaRPr lang="fr-FR" sz="2000" dirty="0"/>
          </a:p>
        </p:txBody>
      </p:sp>
      <p:sp>
        <p:nvSpPr>
          <p:cNvPr id="6" name="TextBox 5"/>
          <p:cNvSpPr txBox="1"/>
          <p:nvPr/>
        </p:nvSpPr>
        <p:spPr>
          <a:xfrm>
            <a:off x="666750" y="1870501"/>
            <a:ext cx="8934450" cy="830997"/>
          </a:xfrm>
          <a:prstGeom prst="rect">
            <a:avLst/>
          </a:prstGeom>
          <a:noFill/>
        </p:spPr>
        <p:txBody>
          <a:bodyPr wrap="square" rtlCol="0">
            <a:spAutoFit/>
          </a:bodyPr>
          <a:lstStyle/>
          <a:p>
            <a:r>
              <a:rPr lang="fr-FR" sz="2400" b="1" dirty="0"/>
              <a:t>Trois éléments dans chaque discussion en personne : </a:t>
            </a:r>
          </a:p>
          <a:p>
            <a:endParaRPr lang="fr-FR" sz="2400" dirty="0"/>
          </a:p>
        </p:txBody>
      </p:sp>
    </p:spTree>
    <p:extLst>
      <p:ext uri="{BB962C8B-B14F-4D97-AF65-F5344CB8AC3E}">
        <p14:creationId xmlns:p14="http://schemas.microsoft.com/office/powerpoint/2010/main" val="968142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016" y="476250"/>
            <a:ext cx="11435983" cy="1136341"/>
          </a:xfrm>
        </p:spPr>
        <p:txBody>
          <a:bodyPr>
            <a:noAutofit/>
          </a:bodyPr>
          <a:lstStyle/>
          <a:p>
            <a:pPr lvl="0"/>
            <a:r>
              <a:rPr lang="fr-FR" smtClean="0"/>
              <a:t>Communication non verbale</a:t>
            </a:r>
            <a:r>
              <a:t/>
            </a:r>
            <a:br/>
            <a:endParaRPr lang="fr-FR" dirty="0"/>
          </a:p>
        </p:txBody>
      </p:sp>
      <p:sp>
        <p:nvSpPr>
          <p:cNvPr id="3" name="Content Placeholder 2"/>
          <p:cNvSpPr>
            <a:spLocks noGrp="1"/>
          </p:cNvSpPr>
          <p:nvPr>
            <p:ph idx="1"/>
          </p:nvPr>
        </p:nvSpPr>
        <p:spPr>
          <a:noFill/>
        </p:spPr>
        <p:txBody>
          <a:bodyPr>
            <a:normAutofit fontScale="85000" lnSpcReduction="10000"/>
          </a:bodyPr>
          <a:lstStyle/>
          <a:p>
            <a:pPr lvl="0"/>
            <a:r>
              <a:rPr lang="fr-FR" b="1" dirty="0"/>
              <a:t>Contact visuel :  </a:t>
            </a:r>
            <a:r>
              <a:rPr lang="fr-FR" dirty="0" smtClean="0"/>
              <a:t>le niveau de contact visuel approprié change d'une culture à l'autre. Veillez à maintenir un contact visuel suffisant pour montrer votre engagement, sans avoir l'air de fixer la personne.</a:t>
            </a:r>
          </a:p>
          <a:p>
            <a:pPr lvl="0"/>
            <a:endParaRPr lang="fr-FR" dirty="0"/>
          </a:p>
          <a:p>
            <a:r>
              <a:rPr lang="fr-FR" b="1" dirty="0"/>
              <a:t>Positionnement du corps </a:t>
            </a:r>
            <a:r>
              <a:rPr lang="fr-FR" dirty="0" smtClean="0"/>
              <a:t>:  soyez attentif(</a:t>
            </a:r>
            <a:r>
              <a:rPr lang="fr-FR" dirty="0" err="1" smtClean="0"/>
              <a:t>ve</a:t>
            </a:r>
            <a:r>
              <a:rPr lang="fr-FR" dirty="0" smtClean="0"/>
              <a:t>) à la distance entre vous et la survivante.   Une distance trop importante ou la présence de tables/bureaux entre vous constitue un frein à l'ouverture.  Une distance trop faible peut mettre la survivante mal à l'aise ou la faire se sentir en danger.  </a:t>
            </a:r>
          </a:p>
          <a:p>
            <a:endParaRPr lang="fr-FR" dirty="0"/>
          </a:p>
          <a:p>
            <a:r>
              <a:rPr lang="fr-FR" b="1" dirty="0"/>
              <a:t>Ton de la voix </a:t>
            </a:r>
            <a:r>
              <a:rPr lang="fr-FR" dirty="0" smtClean="0"/>
              <a:t>:  restez audible, mais gardez un faible volume sonore et un ton calme</a:t>
            </a:r>
            <a:r>
              <a:rPr lang="fr-FR" dirty="0" smtClean="0"/>
              <a:t>. </a:t>
            </a:r>
            <a:br>
              <a:rPr lang="fr-FR" dirty="0" smtClean="0"/>
            </a:br>
            <a:r>
              <a:rPr lang="fr-FR" dirty="0" smtClean="0"/>
              <a:t>La </a:t>
            </a:r>
            <a:r>
              <a:rPr lang="fr-FR" dirty="0" smtClean="0"/>
              <a:t>survivante ressentira du stress si vous parlez trop fort ou avec trop d'enthousiasme.  </a:t>
            </a:r>
          </a:p>
          <a:p>
            <a:pPr lvl="0"/>
            <a:endParaRPr lang="fr-FR" dirty="0"/>
          </a:p>
          <a:p>
            <a:pPr lvl="0"/>
            <a:endParaRPr lang="fr-FR" dirty="0"/>
          </a:p>
          <a:p>
            <a:pPr>
              <a:buNone/>
            </a:pPr>
            <a:endParaRPr lang="fr-FR" dirty="0"/>
          </a:p>
        </p:txBody>
      </p:sp>
    </p:spTree>
    <p:extLst>
      <p:ext uri="{BB962C8B-B14F-4D97-AF65-F5344CB8AC3E}">
        <p14:creationId xmlns:p14="http://schemas.microsoft.com/office/powerpoint/2010/main" val="43542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667000"/>
            <a:ext cx="4769556" cy="1545564"/>
          </a:xfrm>
        </p:spPr>
        <p:txBody>
          <a:bodyPr>
            <a:normAutofit fontScale="90000"/>
          </a:bodyPr>
          <a:lstStyle/>
          <a:p>
            <a:r>
              <a:rPr lang="fr-FR" dirty="0" smtClean="0"/>
              <a:t>Activité : Communication </a:t>
            </a:r>
            <a:r>
              <a:rPr lang="fr-FR" dirty="0" smtClean="0"/>
              <a:t>non verbale</a:t>
            </a:r>
            <a:endParaRPr lang="en-US" dirty="0" smtClean="0"/>
          </a:p>
        </p:txBody>
      </p:sp>
      <p:sp>
        <p:nvSpPr>
          <p:cNvPr id="3" name="Content Placeholder 2"/>
          <p:cNvSpPr>
            <a:spLocks noGrp="1"/>
          </p:cNvSpPr>
          <p:nvPr>
            <p:ph idx="1"/>
          </p:nvPr>
        </p:nvSpPr>
        <p:spPr>
          <a:xfrm>
            <a:off x="6694824" y="860778"/>
            <a:ext cx="4478866" cy="5053469"/>
          </a:xfrm>
        </p:spPr>
        <p:txBody>
          <a:bodyPr>
            <a:normAutofit fontScale="85000" lnSpcReduction="20000"/>
          </a:bodyPr>
          <a:lstStyle/>
          <a:p>
            <a:r>
              <a:rPr lang="fr-FR" sz="2400" dirty="0"/>
              <a:t>Par paire, essayez d'avoir une conversation en expliquant comment vous vous sentez cette semaine en utilisant UNIQUEMENT la communication non verbale. Essayez d'exprimer que vous êtes fatigué(e), que vous ne vous sentez pas bien, que vous êtes heureux(se), que vous vous ennuyez, que vous êtes stressé(e), etc. </a:t>
            </a:r>
          </a:p>
          <a:p>
            <a:r>
              <a:rPr lang="fr-FR" sz="2400" dirty="0"/>
              <a:t>Après quelques minutes de communication non verbale, communiquez verbalement avec votre partenaire pour voir si vous aviez compris son message ou si vous en étiez loin. </a:t>
            </a:r>
          </a:p>
        </p:txBody>
      </p:sp>
    </p:spTree>
    <p:extLst>
      <p:ext uri="{BB962C8B-B14F-4D97-AF65-F5344CB8AC3E}">
        <p14:creationId xmlns:p14="http://schemas.microsoft.com/office/powerpoint/2010/main" val="869144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Stratégies de communication</a:t>
            </a:r>
          </a:p>
        </p:txBody>
      </p:sp>
      <p:sp>
        <p:nvSpPr>
          <p:cNvPr id="3" name="Content Placeholder 2"/>
          <p:cNvSpPr>
            <a:spLocks noGrp="1"/>
          </p:cNvSpPr>
          <p:nvPr>
            <p:ph idx="1"/>
          </p:nvPr>
        </p:nvSpPr>
        <p:spPr>
          <a:xfrm>
            <a:off x="1023938" y="2057400"/>
            <a:ext cx="9720262" cy="4022725"/>
          </a:xfrm>
        </p:spPr>
        <p:txBody>
          <a:bodyPr>
            <a:noAutofit/>
          </a:bodyPr>
          <a:lstStyle/>
          <a:p>
            <a:pPr>
              <a:buFont typeface="Wingdings" pitchFamily="2" charset="2"/>
              <a:buChar char="§"/>
            </a:pPr>
            <a:r>
              <a:rPr lang="fr-FR" sz="2400" dirty="0"/>
              <a:t>  Écoute active </a:t>
            </a:r>
          </a:p>
          <a:p>
            <a:pPr>
              <a:buFont typeface="Wingdings" pitchFamily="2" charset="2"/>
              <a:buChar char="§"/>
            </a:pPr>
            <a:r>
              <a:rPr lang="fr-FR" sz="2400" dirty="0"/>
              <a:t>  Questions efficaces</a:t>
            </a:r>
          </a:p>
          <a:p>
            <a:pPr>
              <a:buFont typeface="Wingdings" pitchFamily="2" charset="2"/>
              <a:buChar char="§"/>
            </a:pPr>
            <a:r>
              <a:rPr lang="fr-FR" sz="2400" dirty="0"/>
              <a:t>  Approuver les sentiments</a:t>
            </a:r>
          </a:p>
          <a:p>
            <a:pPr>
              <a:buFont typeface="Wingdings" pitchFamily="2" charset="2"/>
              <a:buChar char="§"/>
            </a:pPr>
            <a:r>
              <a:rPr lang="fr-FR" sz="2400" dirty="0"/>
              <a:t>  Utiliser des phrases réconfortantes</a:t>
            </a:r>
          </a:p>
          <a:p>
            <a:pPr>
              <a:buFont typeface="Wingdings" pitchFamily="2" charset="2"/>
              <a:buChar char="§"/>
            </a:pPr>
            <a:r>
              <a:rPr lang="fr-FR" sz="2400" dirty="0"/>
              <a:t>  Suivre le rythme de la survivante</a:t>
            </a:r>
          </a:p>
          <a:p>
            <a:pPr>
              <a:buFont typeface="Wingdings" pitchFamily="2" charset="2"/>
              <a:buChar char="§"/>
            </a:pPr>
            <a:r>
              <a:rPr lang="fr-FR" sz="2400" dirty="0"/>
              <a:t>  Utiliser un langage simple et similaire</a:t>
            </a:r>
          </a:p>
          <a:p>
            <a:pPr>
              <a:buFont typeface="Wingdings" pitchFamily="2" charset="2"/>
              <a:buChar char="§"/>
            </a:pPr>
            <a:r>
              <a:rPr lang="fr-FR" sz="2400" dirty="0"/>
              <a:t>  Se servir du silence au besoin</a:t>
            </a:r>
          </a:p>
        </p:txBody>
      </p:sp>
    </p:spTree>
    <p:extLst>
      <p:ext uri="{BB962C8B-B14F-4D97-AF65-F5344CB8AC3E}">
        <p14:creationId xmlns:p14="http://schemas.microsoft.com/office/powerpoint/2010/main" val="16682397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7304</TotalTime>
  <Words>2134</Words>
  <Application>Microsoft Office PowerPoint</Application>
  <PresentationFormat>Custom</PresentationFormat>
  <Paragraphs>326</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IRC-Module-Template-V2</vt:lpstr>
      <vt:lpstr>PowerPoint Presentation</vt:lpstr>
      <vt:lpstr>Compétences en communication</vt:lpstr>
      <vt:lpstr>Objectifs </vt:lpstr>
      <vt:lpstr>La communication pour favoriser les relations</vt:lpstr>
      <vt:lpstr>La communication pour favoriser les relations</vt:lpstr>
      <vt:lpstr>Éléments de communication</vt:lpstr>
      <vt:lpstr>Communication non verbale </vt:lpstr>
      <vt:lpstr>Activité : Communication non verbale</vt:lpstr>
      <vt:lpstr>Stratégies de communication</vt:lpstr>
      <vt:lpstr> Écoute active </vt:lpstr>
      <vt:lpstr> Questions efficaces</vt:lpstr>
      <vt:lpstr>Approuver les sentiments</vt:lpstr>
      <vt:lpstr>ACTIVITÉ</vt:lpstr>
      <vt:lpstr>PHRASES RÉCONFORTANTES </vt:lpstr>
      <vt:lpstr>Activité : Phrases réconfortantes</vt:lpstr>
      <vt:lpstr>Suivre le rythme de la survivante</vt:lpstr>
      <vt:lpstr>Utiliser un langage simple et similaire</vt:lpstr>
      <vt:lpstr>Activité Langage simple    </vt:lpstr>
      <vt:lpstr>Se servir du silence</vt:lpstr>
      <vt:lpstr>Activité
Se servir du silence</vt:lpstr>
      <vt:lpstr>ACTIVITÉ  RÉCAPITULATIF</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best practice &amp; strategies</dc:title>
  <dc:creator>Meghan</dc:creator>
  <cp:lastModifiedBy>Yuli</cp:lastModifiedBy>
  <cp:revision>33</cp:revision>
  <dcterms:created xsi:type="dcterms:W3CDTF">2016-05-03T17:30:52Z</dcterms:created>
  <dcterms:modified xsi:type="dcterms:W3CDTF">2017-07-31T08:44:17Z</dcterms:modified>
</cp:coreProperties>
</file>